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6858000" cx="12192000"/>
  <p:notesSz cx="12192000" cy="6858000"/>
  <p:embeddedFontLst>
    <p:embeddedFont>
      <p:font typeface="Arial Black"/>
      <p:regular r:id="rId31"/>
    </p:embeddedFont>
    <p:embeddedFont>
      <p:font typeface="Century Gothic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36" roundtripDataSignature="AMtx7mhyB9TTAnC6WoS8AvuawRxfbkvko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BCB921-8D7C-41B3-8615-C202822A4B68}">
  <a:tblStyle styleId="{75BCB921-8D7C-41B3-8615-C202822A4B68}" styleName="Table_0">
    <a:wholeTbl>
      <a:tcTxStyle b="off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ArialBlack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CenturyGothic-bold.fntdata"/><Relationship Id="rId10" Type="http://schemas.openxmlformats.org/officeDocument/2006/relationships/slide" Target="slides/slide4.xml"/><Relationship Id="rId32" Type="http://schemas.openxmlformats.org/officeDocument/2006/relationships/font" Target="fonts/CenturyGothic-regular.fntdata"/><Relationship Id="rId13" Type="http://schemas.openxmlformats.org/officeDocument/2006/relationships/slide" Target="slides/slide7.xml"/><Relationship Id="rId35" Type="http://schemas.openxmlformats.org/officeDocument/2006/relationships/font" Target="fonts/CenturyGothic-boldItalic.fntdata"/><Relationship Id="rId12" Type="http://schemas.openxmlformats.org/officeDocument/2006/relationships/slide" Target="slides/slide6.xml"/><Relationship Id="rId34" Type="http://schemas.openxmlformats.org/officeDocument/2006/relationships/font" Target="fonts/CenturyGothic-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customschemas.google.com/relationships/presentationmetadata" Target="meta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919bf48ae_1_0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919bf48ae_1_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1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1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1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1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1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1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1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1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0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0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1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1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2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2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24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24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3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3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6919bf48ae_1_8:notes"/>
          <p:cNvSpPr/>
          <p:nvPr>
            <p:ph idx="2" type="sldImg"/>
          </p:nvPr>
        </p:nvSpPr>
        <p:spPr>
          <a:xfrm>
            <a:off x="2032400" y="514350"/>
            <a:ext cx="8128500" cy="25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6919bf48ae_1_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5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5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6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7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8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9:notes"/>
          <p:cNvSpPr txBox="1"/>
          <p:nvPr>
            <p:ph idx="1" type="body"/>
          </p:nvPr>
        </p:nvSpPr>
        <p:spPr>
          <a:xfrm>
            <a:off x="1219200" y="3257550"/>
            <a:ext cx="9753600" cy="30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9:notes"/>
          <p:cNvSpPr/>
          <p:nvPr>
            <p:ph idx="2" type="sldImg"/>
          </p:nvPr>
        </p:nvSpPr>
        <p:spPr>
          <a:xfrm>
            <a:off x="2032400" y="514350"/>
            <a:ext cx="8128400" cy="25717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6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6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20" name="Google Shape;20;p2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5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5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7" name="Google Shape;77;p35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8" name="Google Shape;78;p3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6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6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84" name="Google Shape;84;p36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5" name="Google Shape;85;p3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3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37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7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1" name="Google Shape;91;p3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3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3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8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38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rgbClr val="86D1D8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7" name="Google Shape;97;p38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8" name="Google Shape;98;p3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3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3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2" name="Google Shape;102;p38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rgbClr val="86D1D8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9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39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3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3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3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0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2" name="Google Shape;112;p40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3" name="Google Shape;113;p40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4" name="Google Shape;114;p40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5" name="Google Shape;115;p40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6" name="Google Shape;116;p40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7" name="Google Shape;117;p40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8" name="Google Shape;118;p40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9" name="Google Shape;119;p4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4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1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5" name="Google Shape;125;p41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6" name="Google Shape;126;p41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7" name="Google Shape;127;p41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8" name="Google Shape;128;p41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9" name="Google Shape;129;p41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30" name="Google Shape;130;p41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31" name="Google Shape;131;p41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32" name="Google Shape;132;p41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33" name="Google Shape;133;p41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4" name="Google Shape;134;p41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rgbClr val="86D1D8">
                <a:alpha val="40000"/>
              </a:srgb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" name="Google Shape;135;p4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4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4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4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42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1" name="Google Shape;141;p4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4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43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43"/>
          <p:cNvSpPr txBox="1"/>
          <p:nvPr>
            <p:ph idx="1" type="body"/>
          </p:nvPr>
        </p:nvSpPr>
        <p:spPr>
          <a:xfrm rot="5400000">
            <a:off x="1679576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7" name="Google Shape;147;p4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4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4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DFDFD"/>
              </a:buClr>
              <a:buSzPts val="4400"/>
              <a:buFont typeface="Times New Roman"/>
              <a:buNone/>
              <a:defRPr b="1" i="0" sz="4400">
                <a:solidFill>
                  <a:srgbClr val="FDFDFD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8"/>
          <p:cNvSpPr txBox="1"/>
          <p:nvPr>
            <p:ph idx="1" type="body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0" name="Google Shape;30;p28"/>
          <p:cNvSpPr txBox="1"/>
          <p:nvPr>
            <p:ph idx="2" type="body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1" name="Google Shape;31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0" lvl="0" marL="0" algn="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1pPr>
            <a:lvl2pPr indent="0" lvl="1" marL="0" algn="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2pPr>
            <a:lvl3pPr indent="0" lvl="2" marL="0" algn="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3pPr>
            <a:lvl4pPr indent="0" lvl="3" marL="0" algn="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4pPr>
            <a:lvl5pPr indent="0" lvl="4" marL="0" algn="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5pPr>
            <a:lvl6pPr indent="0" lvl="5" marL="0" algn="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6pPr>
            <a:lvl7pPr indent="0" lvl="6" marL="0" algn="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7pPr>
            <a:lvl8pPr indent="0" lvl="7" marL="0" algn="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8pPr>
            <a:lvl9pPr indent="0" lvl="8" marL="0" algn="r">
              <a:spcBef>
                <a:spcPts val="0"/>
              </a:spcBef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b="0" i="0" sz="28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9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0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0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rgbClr val="86D1D8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1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1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3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2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4" name="Google Shape;54;p32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5" name="Google Shape;55;p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3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1" name="Google Shape;61;p33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2" name="Google Shape;62;p33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rgbClr val="86D1D8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3" name="Google Shape;63;p33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64" name="Google Shape;64;p3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4"/>
          <p:cNvSpPr txBox="1"/>
          <p:nvPr>
            <p:ph type="title"/>
          </p:nvPr>
        </p:nvSpPr>
        <p:spPr>
          <a:xfrm>
            <a:off x="1154953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4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70" name="Google Shape;70;p34"/>
          <p:cNvSpPr txBox="1"/>
          <p:nvPr>
            <p:ph idx="2" type="body"/>
          </p:nvPr>
        </p:nvSpPr>
        <p:spPr>
          <a:xfrm>
            <a:off x="1154953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1" name="Google Shape;71;p3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7.xml"/><Relationship Id="rId23" Type="http://schemas.openxmlformats.org/officeDocument/2006/relationships/slideLayout" Target="../slideLayouts/slideLayout18.xml"/><Relationship Id="rId1" Type="http://schemas.openxmlformats.org/officeDocument/2006/relationships/image" Target="../media/image4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3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25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7;p25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2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4CB9C3">
                  <a:alpha val="6666"/>
                </a:srgbClr>
              </a:gs>
              <a:gs pos="36000">
                <a:srgbClr val="4CB9C3">
                  <a:alpha val="5882"/>
                </a:srgbClr>
              </a:gs>
              <a:gs pos="69000">
                <a:srgbClr val="4CB9C3">
                  <a:alpha val="0"/>
                </a:srgbClr>
              </a:gs>
              <a:gs pos="100000">
                <a:srgbClr val="4CB9C3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" name="Google Shape;9;p25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;p25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5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5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rgbClr val="86D1D8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4" name="Google Shape;14;p2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5" name="Google Shape;15;p2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6" name="Google Shape;16;p2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  <p:sldLayoutId id="2147483666" r:id="rId2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png"/><Relationship Id="rId4" Type="http://schemas.openxmlformats.org/officeDocument/2006/relationships/image" Target="../media/image39.png"/><Relationship Id="rId5" Type="http://schemas.openxmlformats.org/officeDocument/2006/relationships/image" Target="../media/image10.png"/><Relationship Id="rId6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34.png"/><Relationship Id="rId5" Type="http://schemas.openxmlformats.org/officeDocument/2006/relationships/image" Target="../media/image21.png"/><Relationship Id="rId6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Relationship Id="rId4" Type="http://schemas.openxmlformats.org/officeDocument/2006/relationships/image" Target="../media/image42.png"/><Relationship Id="rId5" Type="http://schemas.openxmlformats.org/officeDocument/2006/relationships/image" Target="../media/image10.png"/><Relationship Id="rId6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37.png"/><Relationship Id="rId6" Type="http://schemas.openxmlformats.org/officeDocument/2006/relationships/image" Target="../media/image10.png"/><Relationship Id="rId7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Relationship Id="rId4" Type="http://schemas.openxmlformats.org/officeDocument/2006/relationships/image" Target="../media/image41.jpg"/><Relationship Id="rId5" Type="http://schemas.openxmlformats.org/officeDocument/2006/relationships/image" Target="../media/image60.png"/><Relationship Id="rId6" Type="http://schemas.openxmlformats.org/officeDocument/2006/relationships/image" Target="../media/image10.png"/><Relationship Id="rId7" Type="http://schemas.openxmlformats.org/officeDocument/2006/relationships/image" Target="../media/image5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4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48.png"/><Relationship Id="rId7" Type="http://schemas.openxmlformats.org/officeDocument/2006/relationships/image" Target="../media/image5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6.png"/><Relationship Id="rId4" Type="http://schemas.openxmlformats.org/officeDocument/2006/relationships/image" Target="../media/image63.png"/><Relationship Id="rId5" Type="http://schemas.openxmlformats.org/officeDocument/2006/relationships/image" Target="../media/image38.png"/><Relationship Id="rId6" Type="http://schemas.openxmlformats.org/officeDocument/2006/relationships/image" Target="../media/image40.png"/><Relationship Id="rId7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3.png"/><Relationship Id="rId4" Type="http://schemas.openxmlformats.org/officeDocument/2006/relationships/image" Target="../media/image8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3.png"/><Relationship Id="rId4" Type="http://schemas.openxmlformats.org/officeDocument/2006/relationships/image" Target="../media/image46.png"/><Relationship Id="rId5" Type="http://schemas.openxmlformats.org/officeDocument/2006/relationships/image" Target="../media/image57.png"/><Relationship Id="rId6" Type="http://schemas.openxmlformats.org/officeDocument/2006/relationships/image" Target="../media/image61.png"/><Relationship Id="rId7" Type="http://schemas.openxmlformats.org/officeDocument/2006/relationships/image" Target="../media/image49.png"/><Relationship Id="rId8" Type="http://schemas.openxmlformats.org/officeDocument/2006/relationships/image" Target="../media/image5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Relationship Id="rId5" Type="http://schemas.openxmlformats.org/officeDocument/2006/relationships/image" Target="../media/image69.png"/><Relationship Id="rId6" Type="http://schemas.openxmlformats.org/officeDocument/2006/relationships/image" Target="../media/image75.png"/><Relationship Id="rId7" Type="http://schemas.openxmlformats.org/officeDocument/2006/relationships/image" Target="../media/image72.jpg"/></Relationships>
</file>

<file path=ppt/slides/_rels/slide22.xml.rels><?xml version="1.0" encoding="UTF-8" standalone="yes"?><Relationships xmlns="http://schemas.openxmlformats.org/package/2006/relationships"><Relationship Id="rId10" Type="http://schemas.openxmlformats.org/officeDocument/2006/relationships/image" Target="../media/image7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3.png"/><Relationship Id="rId4" Type="http://schemas.openxmlformats.org/officeDocument/2006/relationships/image" Target="../media/image59.png"/><Relationship Id="rId9" Type="http://schemas.openxmlformats.org/officeDocument/2006/relationships/image" Target="../media/image81.png"/><Relationship Id="rId5" Type="http://schemas.openxmlformats.org/officeDocument/2006/relationships/image" Target="../media/image58.png"/><Relationship Id="rId6" Type="http://schemas.openxmlformats.org/officeDocument/2006/relationships/image" Target="../media/image70.png"/><Relationship Id="rId7" Type="http://schemas.openxmlformats.org/officeDocument/2006/relationships/image" Target="../media/image62.png"/><Relationship Id="rId8" Type="http://schemas.openxmlformats.org/officeDocument/2006/relationships/image" Target="../media/image67.jpg"/></Relationships>
</file>

<file path=ppt/slides/_rels/slide23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png"/><Relationship Id="rId10" Type="http://schemas.openxmlformats.org/officeDocument/2006/relationships/image" Target="../media/image77.png"/><Relationship Id="rId12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5.png"/><Relationship Id="rId4" Type="http://schemas.openxmlformats.org/officeDocument/2006/relationships/image" Target="../media/image66.png"/><Relationship Id="rId9" Type="http://schemas.openxmlformats.org/officeDocument/2006/relationships/image" Target="../media/image82.png"/><Relationship Id="rId5" Type="http://schemas.openxmlformats.org/officeDocument/2006/relationships/image" Target="../media/image73.png"/><Relationship Id="rId6" Type="http://schemas.openxmlformats.org/officeDocument/2006/relationships/image" Target="../media/image79.png"/><Relationship Id="rId7" Type="http://schemas.openxmlformats.org/officeDocument/2006/relationships/image" Target="../media/image68.png"/><Relationship Id="rId8" Type="http://schemas.openxmlformats.org/officeDocument/2006/relationships/image" Target="../media/image7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3.png"/><Relationship Id="rId4" Type="http://schemas.openxmlformats.org/officeDocument/2006/relationships/image" Target="../media/image29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0" Type="http://schemas.openxmlformats.org/officeDocument/2006/relationships/image" Target="../media/image1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3.png"/><Relationship Id="rId4" Type="http://schemas.openxmlformats.org/officeDocument/2006/relationships/image" Target="../media/image8.png"/><Relationship Id="rId9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image" Target="../media/image14.png"/><Relationship Id="rId7" Type="http://schemas.openxmlformats.org/officeDocument/2006/relationships/image" Target="../media/image9.jpg"/><Relationship Id="rId8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3.png"/><Relationship Id="rId4" Type="http://schemas.openxmlformats.org/officeDocument/2006/relationships/image" Target="../media/image35.png"/><Relationship Id="rId5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Relationship Id="rId6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6919bf48ae_1_0"/>
          <p:cNvSpPr txBox="1"/>
          <p:nvPr>
            <p:ph type="title"/>
          </p:nvPr>
        </p:nvSpPr>
        <p:spPr>
          <a:xfrm>
            <a:off x="878100" y="1395150"/>
            <a:ext cx="10245600" cy="3003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93769" lvl="0" marL="3505834" marR="508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sz="5400"/>
              <a:t>CASE STUDY: </a:t>
            </a:r>
            <a:r>
              <a:rPr lang="en-US" sz="5400">
                <a:latin typeface="Times New Roman"/>
                <a:ea typeface="Times New Roman"/>
                <a:cs typeface="Times New Roman"/>
                <a:sym typeface="Times New Roman"/>
              </a:rPr>
              <a:t>Credit Card Fraud Detection</a:t>
            </a:r>
            <a:endParaRPr sz="5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26919bf48ae_1_0"/>
          <p:cNvSpPr txBox="1"/>
          <p:nvPr>
            <p:ph idx="1" type="body"/>
          </p:nvPr>
        </p:nvSpPr>
        <p:spPr>
          <a:xfrm>
            <a:off x="1103300" y="4630946"/>
            <a:ext cx="8946600" cy="161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SUBMITTED BY : </a:t>
            </a:r>
            <a:br>
              <a:rPr lang="en-US">
                <a:latin typeface="Arial"/>
                <a:ea typeface="Arial"/>
                <a:cs typeface="Arial"/>
                <a:sym typeface="Arial"/>
              </a:rPr>
            </a:br>
            <a:r>
              <a:rPr b="1" lang="en-US">
                <a:latin typeface="Arial"/>
                <a:ea typeface="Arial"/>
                <a:cs typeface="Arial"/>
                <a:sym typeface="Arial"/>
              </a:rPr>
              <a:t>Malathi Ramakrishnan, Vedika Vipul Sole, Jasni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Ebrahim, Saba Yunus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10"/>
          <p:cNvSpPr txBox="1"/>
          <p:nvPr/>
        </p:nvSpPr>
        <p:spPr>
          <a:xfrm>
            <a:off x="200355" y="5548071"/>
            <a:ext cx="579945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 of frauds transactions are more on Sunday, Saturday and Monday as compared to the count of normal transaction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2" name="Google Shape;25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615" y="1229867"/>
            <a:ext cx="5861304" cy="415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34911" y="1229867"/>
            <a:ext cx="5362956" cy="415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0"/>
          <p:cNvSpPr txBox="1"/>
          <p:nvPr/>
        </p:nvSpPr>
        <p:spPr>
          <a:xfrm>
            <a:off x="6725793" y="5624271"/>
            <a:ext cx="5013325" cy="60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625">
            <a:spAutoFit/>
          </a:bodyPr>
          <a:lstStyle/>
          <a:p>
            <a:pPr indent="0" lvl="0" marL="12700" marR="508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Nearly same amount spend for fraud transactions were done through out the Weekday.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55" name="Google Shape;255;p10"/>
          <p:cNvGrpSpPr/>
          <p:nvPr/>
        </p:nvGrpSpPr>
        <p:grpSpPr>
          <a:xfrm>
            <a:off x="64009" y="175260"/>
            <a:ext cx="11446764" cy="960120"/>
            <a:chOff x="64009" y="175260"/>
            <a:chExt cx="11446764" cy="960120"/>
          </a:xfrm>
        </p:grpSpPr>
        <p:pic>
          <p:nvPicPr>
            <p:cNvPr id="256" name="Google Shape;256;p1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009" y="376428"/>
              <a:ext cx="11446764" cy="563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1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81100" y="175260"/>
              <a:ext cx="9212580" cy="960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10"/>
            <p:cNvSpPr/>
            <p:nvPr/>
          </p:nvSpPr>
          <p:spPr>
            <a:xfrm>
              <a:off x="121919" y="434339"/>
              <a:ext cx="11330940" cy="448309"/>
            </a:xfrm>
            <a:custGeom>
              <a:rect b="b" l="l" r="r" t="t"/>
              <a:pathLst>
                <a:path extrusionOk="0" h="448309" w="11330940">
                  <a:moveTo>
                    <a:pt x="0" y="448055"/>
                  </a:moveTo>
                  <a:lnTo>
                    <a:pt x="11330940" y="448055"/>
                  </a:lnTo>
                  <a:lnTo>
                    <a:pt x="11330940" y="0"/>
                  </a:lnTo>
                  <a:lnTo>
                    <a:pt x="0" y="0"/>
                  </a:lnTo>
                  <a:lnTo>
                    <a:pt x="0" y="44805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9" name="Google Shape;259;p10"/>
          <p:cNvSpPr txBox="1"/>
          <p:nvPr>
            <p:ph type="title"/>
          </p:nvPr>
        </p:nvSpPr>
        <p:spPr>
          <a:xfrm>
            <a:off x="1466214" y="322910"/>
            <a:ext cx="864108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None/>
            </a:pPr>
            <a:r>
              <a:rPr b="0"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2. Analysis based on Fraud transactions in Weekdays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1"/>
          <p:cNvSpPr txBox="1"/>
          <p:nvPr/>
        </p:nvSpPr>
        <p:spPr>
          <a:xfrm>
            <a:off x="6370446" y="5475223"/>
            <a:ext cx="557466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maximum amount spend for fraud transactions are same through out the days of month.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65" name="Google Shape;265;p11"/>
          <p:cNvGrpSpPr/>
          <p:nvPr/>
        </p:nvGrpSpPr>
        <p:grpSpPr>
          <a:xfrm>
            <a:off x="252549" y="326237"/>
            <a:ext cx="11917680" cy="5105399"/>
            <a:chOff x="137160" y="68580"/>
            <a:chExt cx="11917680" cy="5105399"/>
          </a:xfrm>
        </p:grpSpPr>
        <p:pic>
          <p:nvPicPr>
            <p:cNvPr id="266" name="Google Shape;266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25768" y="890016"/>
              <a:ext cx="5529072" cy="4283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34696" y="1005840"/>
              <a:ext cx="6056376" cy="41681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11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7160" y="268224"/>
              <a:ext cx="11448288" cy="5654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1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65732" y="68580"/>
              <a:ext cx="8391144" cy="96012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0" name="Google Shape;270;p11"/>
            <p:cNvSpPr/>
            <p:nvPr/>
          </p:nvSpPr>
          <p:spPr>
            <a:xfrm>
              <a:off x="195072" y="326136"/>
              <a:ext cx="11332845" cy="449580"/>
            </a:xfrm>
            <a:custGeom>
              <a:rect b="b" l="l" r="r" t="t"/>
              <a:pathLst>
                <a:path extrusionOk="0" h="449580" w="11332845">
                  <a:moveTo>
                    <a:pt x="0" y="449580"/>
                  </a:moveTo>
                  <a:lnTo>
                    <a:pt x="11332464" y="449580"/>
                  </a:lnTo>
                  <a:lnTo>
                    <a:pt x="11332464" y="0"/>
                  </a:lnTo>
                  <a:lnTo>
                    <a:pt x="0" y="0"/>
                  </a:lnTo>
                  <a:lnTo>
                    <a:pt x="0" y="449580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71" name="Google Shape;271;p11"/>
          <p:cNvSpPr txBox="1"/>
          <p:nvPr/>
        </p:nvSpPr>
        <p:spPr>
          <a:xfrm>
            <a:off x="296367" y="5431637"/>
            <a:ext cx="5180965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 of Frauds transactions are more on 20th, 12th and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11th days of month.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" name="Google Shape;272;p1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23625">
            <a:spAutoFit/>
          </a:bodyPr>
          <a:lstStyle/>
          <a:p>
            <a:pPr indent="0" lvl="0" marL="17811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None/>
            </a:pPr>
            <a:r>
              <a:rPr b="0"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3. Analysis based on Fraud transactions in Days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2"/>
          <p:cNvSpPr txBox="1"/>
          <p:nvPr/>
        </p:nvSpPr>
        <p:spPr>
          <a:xfrm>
            <a:off x="435355" y="5480100"/>
            <a:ext cx="513016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Frauds transactions are done at odd hours of the day i.e. between 22 - 3 Hr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78" name="Google Shape;278;p12"/>
          <p:cNvGrpSpPr/>
          <p:nvPr/>
        </p:nvGrpSpPr>
        <p:grpSpPr>
          <a:xfrm>
            <a:off x="164592" y="117347"/>
            <a:ext cx="11594591" cy="5196840"/>
            <a:chOff x="164592" y="117347"/>
            <a:chExt cx="11594591" cy="5196840"/>
          </a:xfrm>
        </p:grpSpPr>
        <p:pic>
          <p:nvPicPr>
            <p:cNvPr id="279" name="Google Shape;279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84987" y="1118615"/>
              <a:ext cx="5932932" cy="41955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0" name="Google Shape;280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52615" y="1118615"/>
              <a:ext cx="5306568" cy="41955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1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64592" y="318515"/>
              <a:ext cx="11446764" cy="563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2" name="Google Shape;282;p1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612392" y="117347"/>
              <a:ext cx="8549640" cy="960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" name="Google Shape;283;p12"/>
            <p:cNvSpPr/>
            <p:nvPr/>
          </p:nvSpPr>
          <p:spPr>
            <a:xfrm>
              <a:off x="222503" y="376427"/>
              <a:ext cx="11330940" cy="448309"/>
            </a:xfrm>
            <a:custGeom>
              <a:rect b="b" l="l" r="r" t="t"/>
              <a:pathLst>
                <a:path extrusionOk="0" h="448309" w="11330940">
                  <a:moveTo>
                    <a:pt x="0" y="448056"/>
                  </a:moveTo>
                  <a:lnTo>
                    <a:pt x="11330940" y="448056"/>
                  </a:lnTo>
                  <a:lnTo>
                    <a:pt x="11330940" y="0"/>
                  </a:lnTo>
                  <a:lnTo>
                    <a:pt x="0" y="0"/>
                  </a:lnTo>
                  <a:lnTo>
                    <a:pt x="0" y="448056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84" name="Google Shape;284;p12"/>
          <p:cNvSpPr txBox="1"/>
          <p:nvPr/>
        </p:nvSpPr>
        <p:spPr>
          <a:xfrm>
            <a:off x="6625590" y="5480100"/>
            <a:ext cx="4713605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maximum amount spend for fraud transactions were done mostly between 12 to 23 Hr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5" name="Google Shape;285;p12"/>
          <p:cNvSpPr txBox="1"/>
          <p:nvPr>
            <p:ph type="title"/>
          </p:nvPr>
        </p:nvSpPr>
        <p:spPr>
          <a:xfrm>
            <a:off x="863158" y="252437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4000">
            <a:spAutoFit/>
          </a:bodyPr>
          <a:lstStyle/>
          <a:p>
            <a:pPr indent="0" lvl="0" marL="172847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None/>
            </a:pPr>
            <a:r>
              <a:rPr b="0"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4. Analysis based on Fraud transactions in Hours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0" name="Google Shape;290;p13"/>
          <p:cNvGrpSpPr/>
          <p:nvPr/>
        </p:nvGrpSpPr>
        <p:grpSpPr>
          <a:xfrm>
            <a:off x="112776" y="118871"/>
            <a:ext cx="11764132" cy="4626864"/>
            <a:chOff x="112776" y="118871"/>
            <a:chExt cx="11764132" cy="4626864"/>
          </a:xfrm>
        </p:grpSpPr>
        <p:pic>
          <p:nvPicPr>
            <p:cNvPr id="291" name="Google Shape;291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5948" y="990599"/>
              <a:ext cx="5839967" cy="375513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2" name="Google Shape;292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9100" y="1063752"/>
              <a:ext cx="5693664" cy="36088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3" name="Google Shape;293;p13"/>
            <p:cNvSpPr/>
            <p:nvPr/>
          </p:nvSpPr>
          <p:spPr>
            <a:xfrm>
              <a:off x="409194" y="1053846"/>
              <a:ext cx="5713730" cy="3629025"/>
            </a:xfrm>
            <a:custGeom>
              <a:rect b="b" l="l" r="r" t="t"/>
              <a:pathLst>
                <a:path extrusionOk="0" h="3629025" w="5713730">
                  <a:moveTo>
                    <a:pt x="0" y="3628644"/>
                  </a:moveTo>
                  <a:lnTo>
                    <a:pt x="5713476" y="3628644"/>
                  </a:lnTo>
                  <a:lnTo>
                    <a:pt x="5713476" y="0"/>
                  </a:lnTo>
                  <a:lnTo>
                    <a:pt x="0" y="0"/>
                  </a:lnTo>
                  <a:lnTo>
                    <a:pt x="0" y="3628644"/>
                  </a:lnTo>
                  <a:close/>
                </a:path>
              </a:pathLst>
            </a:custGeom>
            <a:noFill/>
            <a:ln cap="flat" cmpd="sng" w="198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294" name="Google Shape;294;p1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68440" y="1063752"/>
              <a:ext cx="5285232" cy="36530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5" name="Google Shape;295;p1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2776" y="320039"/>
              <a:ext cx="11448288" cy="5638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13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544067" y="118871"/>
              <a:ext cx="10585704" cy="9601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13"/>
            <p:cNvSpPr/>
            <p:nvPr/>
          </p:nvSpPr>
          <p:spPr>
            <a:xfrm>
              <a:off x="544063" y="435626"/>
              <a:ext cx="11332845" cy="448309"/>
            </a:xfrm>
            <a:custGeom>
              <a:rect b="b" l="l" r="r" t="t"/>
              <a:pathLst>
                <a:path extrusionOk="0" h="448309" w="11332845">
                  <a:moveTo>
                    <a:pt x="0" y="448056"/>
                  </a:moveTo>
                  <a:lnTo>
                    <a:pt x="11332464" y="448056"/>
                  </a:lnTo>
                  <a:lnTo>
                    <a:pt x="11332464" y="0"/>
                  </a:lnTo>
                  <a:lnTo>
                    <a:pt x="0" y="0"/>
                  </a:lnTo>
                  <a:lnTo>
                    <a:pt x="0" y="448056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8" name="Google Shape;298;p13"/>
          <p:cNvSpPr txBox="1"/>
          <p:nvPr/>
        </p:nvSpPr>
        <p:spPr>
          <a:xfrm>
            <a:off x="497535" y="4968620"/>
            <a:ext cx="5440045" cy="7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800">
            <a:spAutoFit/>
          </a:bodyPr>
          <a:lstStyle/>
          <a:p>
            <a:pPr indent="0" lvl="0" marL="12700" marR="5080" rtl="0" algn="just">
              <a:lnSpc>
                <a:spcPct val="10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increased count of fraud transactions are noticed in the age group of 50-60 , age group of 30-40, age group of 20 to 60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13"/>
          <p:cNvSpPr txBox="1"/>
          <p:nvPr/>
        </p:nvSpPr>
        <p:spPr>
          <a:xfrm>
            <a:off x="6806310" y="4974082"/>
            <a:ext cx="4713605" cy="848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maximum amount spend for fraud transactions belongs to credit card holders "0-20", "60-70" and "70-80" age bin.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13"/>
          <p:cNvSpPr txBox="1"/>
          <p:nvPr>
            <p:ph type="title"/>
          </p:nvPr>
        </p:nvSpPr>
        <p:spPr>
          <a:xfrm>
            <a:off x="688467" y="140602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274825">
            <a:spAutoFit/>
          </a:bodyPr>
          <a:lstStyle/>
          <a:p>
            <a:pPr indent="0" lvl="0" marL="6591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None/>
            </a:pPr>
            <a:r>
              <a:rPr b="0"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5. Analysis based on Fraud transactions in different Age_bins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5" name="Google Shape;305;p14"/>
          <p:cNvGrpSpPr/>
          <p:nvPr/>
        </p:nvGrpSpPr>
        <p:grpSpPr>
          <a:xfrm>
            <a:off x="21771" y="530007"/>
            <a:ext cx="11896344" cy="4591811"/>
            <a:chOff x="112776" y="0"/>
            <a:chExt cx="11896344" cy="4591811"/>
          </a:xfrm>
        </p:grpSpPr>
        <p:pic>
          <p:nvPicPr>
            <p:cNvPr id="306" name="Google Shape;306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330696" y="786383"/>
              <a:ext cx="5678424" cy="380542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7" name="Google Shape;307;p1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84035" y="839724"/>
              <a:ext cx="5571744" cy="3698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8" name="Google Shape;308;p1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24028" y="839724"/>
              <a:ext cx="5852160" cy="36987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1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12776" y="135636"/>
              <a:ext cx="11448288" cy="563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0" name="Google Shape;310;p14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43484" y="0"/>
              <a:ext cx="10788396" cy="8945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1" name="Google Shape;311;p14"/>
            <p:cNvSpPr/>
            <p:nvPr/>
          </p:nvSpPr>
          <p:spPr>
            <a:xfrm>
              <a:off x="170688" y="193547"/>
              <a:ext cx="11332845" cy="448309"/>
            </a:xfrm>
            <a:custGeom>
              <a:rect b="b" l="l" r="r" t="t"/>
              <a:pathLst>
                <a:path extrusionOk="0" h="448309" w="11332845">
                  <a:moveTo>
                    <a:pt x="0" y="448055"/>
                  </a:moveTo>
                  <a:lnTo>
                    <a:pt x="11332464" y="448055"/>
                  </a:lnTo>
                  <a:lnTo>
                    <a:pt x="11332464" y="0"/>
                  </a:lnTo>
                  <a:lnTo>
                    <a:pt x="0" y="0"/>
                  </a:lnTo>
                  <a:lnTo>
                    <a:pt x="0" y="44805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12" name="Google Shape;312;p14"/>
          <p:cNvSpPr txBox="1"/>
          <p:nvPr/>
        </p:nvSpPr>
        <p:spPr>
          <a:xfrm>
            <a:off x="160452" y="5133213"/>
            <a:ext cx="5965190" cy="5467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800">
            <a:spAutoFit/>
          </a:bodyPr>
          <a:lstStyle/>
          <a:p>
            <a:pPr indent="0" lvl="0" marL="12700" marR="5080" rtl="0" algn="l">
              <a:lnSpc>
                <a:spcPct val="10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 of Frauds transactions are done more at grocery_pos, shopping_net, misc_net, shopping_pos, gas_transport Categories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3" name="Google Shape;313;p14"/>
          <p:cNvSpPr txBox="1"/>
          <p:nvPr/>
        </p:nvSpPr>
        <p:spPr>
          <a:xfrm>
            <a:off x="6659677" y="5133213"/>
            <a:ext cx="4833620" cy="7937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800">
            <a:spAutoFit/>
          </a:bodyPr>
          <a:lstStyle/>
          <a:p>
            <a:pPr indent="0" lvl="0" marL="12700" marR="5080" rtl="0" algn="just">
              <a:lnSpc>
                <a:spcPct val="10772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maximum amount spend were on shopping_net, shopping_pos, misc_net category and entertainment for fraud transactions.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4" name="Google Shape;314;p14"/>
          <p:cNvSpPr txBox="1"/>
          <p:nvPr>
            <p:ph type="title"/>
          </p:nvPr>
        </p:nvSpPr>
        <p:spPr>
          <a:xfrm>
            <a:off x="762000" y="170029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750">
            <a:spAutoFit/>
          </a:bodyPr>
          <a:lstStyle/>
          <a:p>
            <a:pPr indent="0" lvl="0" marL="55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None/>
            </a:pPr>
            <a:r>
              <a:rPr b="0"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6. Analysis based on Fraud transactions in different Categories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15"/>
          <p:cNvGrpSpPr/>
          <p:nvPr/>
        </p:nvGrpSpPr>
        <p:grpSpPr>
          <a:xfrm>
            <a:off x="123445" y="393191"/>
            <a:ext cx="11649454" cy="5140452"/>
            <a:chOff x="123445" y="393191"/>
            <a:chExt cx="11649454" cy="5140452"/>
          </a:xfrm>
        </p:grpSpPr>
        <p:pic>
          <p:nvPicPr>
            <p:cNvPr id="320" name="Google Shape;320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20840" y="1427988"/>
              <a:ext cx="5052059" cy="41056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1" name="Google Shape;321;p1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74179" y="1481327"/>
              <a:ext cx="4945380" cy="39989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2" name="Google Shape;322;p1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23445" y="393191"/>
              <a:ext cx="11446764" cy="8153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3" name="Google Shape;323;p1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961644" y="443483"/>
              <a:ext cx="9770364" cy="96012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p15"/>
          <p:cNvSpPr txBox="1"/>
          <p:nvPr/>
        </p:nvSpPr>
        <p:spPr>
          <a:xfrm>
            <a:off x="193039" y="5619089"/>
            <a:ext cx="6395720" cy="5473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 of Frauds transactions are done more Engineer, officer, others,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1416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scientist Categories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25" name="Google Shape;325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1355" y="1481327"/>
            <a:ext cx="6330696" cy="3988308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15"/>
          <p:cNvSpPr txBox="1"/>
          <p:nvPr/>
        </p:nvSpPr>
        <p:spPr>
          <a:xfrm>
            <a:off x="6781545" y="5611469"/>
            <a:ext cx="5212080" cy="848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maximum amount spend for fraud transactions were under the job of credit card holders of Researcher, Assistant.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15"/>
          <p:cNvSpPr txBox="1"/>
          <p:nvPr>
            <p:ph type="title"/>
          </p:nvPr>
        </p:nvSpPr>
        <p:spPr>
          <a:xfrm>
            <a:off x="181355" y="451104"/>
            <a:ext cx="11330940" cy="69977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52400">
            <a:spAutoFit/>
          </a:bodyPr>
          <a:lstStyle/>
          <a:p>
            <a:pPr indent="0" lvl="0" marL="107823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None/>
            </a:pPr>
            <a:r>
              <a:rPr b="0"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7. Analysis based on Fraud transactions in different Jobs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16"/>
          <p:cNvGrpSpPr/>
          <p:nvPr/>
        </p:nvGrpSpPr>
        <p:grpSpPr>
          <a:xfrm>
            <a:off x="6697980" y="1758695"/>
            <a:ext cx="5032248" cy="3776472"/>
            <a:chOff x="6697980" y="1758695"/>
            <a:chExt cx="5032248" cy="3776472"/>
          </a:xfrm>
        </p:grpSpPr>
        <p:pic>
          <p:nvPicPr>
            <p:cNvPr id="333" name="Google Shape;333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697980" y="1758695"/>
              <a:ext cx="5032248" cy="3776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751320" y="1812035"/>
              <a:ext cx="4925568" cy="366979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5" name="Google Shape;335;p16"/>
          <p:cNvSpPr txBox="1"/>
          <p:nvPr/>
        </p:nvSpPr>
        <p:spPr>
          <a:xfrm>
            <a:off x="642924" y="5691022"/>
            <a:ext cx="5251450" cy="574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1750">
            <a:spAutoFit/>
          </a:bodyPr>
          <a:lstStyle/>
          <a:p>
            <a:pPr indent="0" lvl="0" marL="12700" marR="5080" rtl="0" algn="l">
              <a:lnSpc>
                <a:spcPct val="9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 of Frauds transactions are more in South and Midwest region.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6" name="Google Shape;33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7472" y="1812035"/>
            <a:ext cx="6009132" cy="3669791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6"/>
          <p:cNvSpPr txBox="1"/>
          <p:nvPr/>
        </p:nvSpPr>
        <p:spPr>
          <a:xfrm>
            <a:off x="6625590" y="5728817"/>
            <a:ext cx="4963795" cy="7943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0000">
            <a:spAutoFit/>
          </a:bodyPr>
          <a:lstStyle/>
          <a:p>
            <a:pPr indent="0" lvl="0" marL="12700" marR="5080" rtl="0" algn="l">
              <a:lnSpc>
                <a:spcPct val="901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amount spend in all the regions are same but in Northeast region is slightly more than others for fraud transactions.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338" name="Google Shape;338;p16"/>
          <p:cNvGrpSpPr/>
          <p:nvPr/>
        </p:nvGrpSpPr>
        <p:grpSpPr>
          <a:xfrm>
            <a:off x="56388" y="155447"/>
            <a:ext cx="11448288" cy="1447800"/>
            <a:chOff x="56388" y="155447"/>
            <a:chExt cx="11448288" cy="1447800"/>
          </a:xfrm>
        </p:grpSpPr>
        <p:pic>
          <p:nvPicPr>
            <p:cNvPr id="339" name="Google Shape;339;p1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6388" y="630935"/>
              <a:ext cx="11448288" cy="7772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1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306068" y="155447"/>
              <a:ext cx="9044940" cy="144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1" name="Google Shape;341;p16"/>
          <p:cNvSpPr txBox="1"/>
          <p:nvPr>
            <p:ph type="title"/>
          </p:nvPr>
        </p:nvSpPr>
        <p:spPr>
          <a:xfrm>
            <a:off x="1591436" y="302463"/>
            <a:ext cx="8376920" cy="5143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None/>
            </a:pPr>
            <a:r>
              <a:rPr b="0"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8. Analysis based on Fraud transactions in different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2" name="Google Shape;342;p16"/>
          <p:cNvSpPr txBox="1"/>
          <p:nvPr/>
        </p:nvSpPr>
        <p:spPr>
          <a:xfrm>
            <a:off x="114300" y="688848"/>
            <a:ext cx="11332845" cy="66167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1149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State_bin(Regionwise)</a:t>
            </a:r>
            <a:endParaRPr sz="3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17"/>
          <p:cNvGrpSpPr/>
          <p:nvPr/>
        </p:nvGrpSpPr>
        <p:grpSpPr>
          <a:xfrm>
            <a:off x="0" y="0"/>
            <a:ext cx="12192000" cy="2185670"/>
            <a:chOff x="0" y="0"/>
            <a:chExt cx="12192000" cy="2185670"/>
          </a:xfrm>
        </p:grpSpPr>
        <p:pic>
          <p:nvPicPr>
            <p:cNvPr id="348" name="Google Shape;348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192000" cy="21854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9" name="Google Shape;349;p17"/>
            <p:cNvSpPr/>
            <p:nvPr/>
          </p:nvSpPr>
          <p:spPr>
            <a:xfrm>
              <a:off x="0" y="0"/>
              <a:ext cx="12192000" cy="2185670"/>
            </a:xfrm>
            <a:custGeom>
              <a:rect b="b" l="l" r="r" t="t"/>
              <a:pathLst>
                <a:path extrusionOk="0" h="2185670" w="12192000">
                  <a:moveTo>
                    <a:pt x="12192000" y="0"/>
                  </a:moveTo>
                  <a:lnTo>
                    <a:pt x="0" y="0"/>
                  </a:lnTo>
                  <a:lnTo>
                    <a:pt x="0" y="1887092"/>
                  </a:lnTo>
                  <a:lnTo>
                    <a:pt x="1996058" y="1887092"/>
                  </a:lnTo>
                  <a:lnTo>
                    <a:pt x="2377059" y="2172716"/>
                  </a:lnTo>
                  <a:lnTo>
                    <a:pt x="2385441" y="2175891"/>
                  </a:lnTo>
                  <a:lnTo>
                    <a:pt x="2398141" y="2180716"/>
                  </a:lnTo>
                  <a:lnTo>
                    <a:pt x="2410841" y="2185416"/>
                  </a:lnTo>
                  <a:lnTo>
                    <a:pt x="2421509" y="2185416"/>
                  </a:lnTo>
                  <a:lnTo>
                    <a:pt x="2434209" y="2185416"/>
                  </a:lnTo>
                  <a:lnTo>
                    <a:pt x="2444750" y="2180716"/>
                  </a:lnTo>
                  <a:lnTo>
                    <a:pt x="2457450" y="2175891"/>
                  </a:lnTo>
                  <a:lnTo>
                    <a:pt x="2465959" y="2172716"/>
                  </a:lnTo>
                  <a:lnTo>
                    <a:pt x="2846959" y="1887092"/>
                  </a:lnTo>
                  <a:lnTo>
                    <a:pt x="12192000" y="1887092"/>
                  </a:lnTo>
                  <a:lnTo>
                    <a:pt x="1219200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C5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350" name="Google Shape;350;p1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555492" y="289559"/>
              <a:ext cx="5254752" cy="15468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1" name="Google Shape;351;p17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2075">
            <a:spAutoFit/>
          </a:bodyPr>
          <a:lstStyle/>
          <a:p>
            <a:pPr indent="0" lvl="0" marL="383857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sz="5400"/>
              <a:t>MODELIING</a:t>
            </a:r>
            <a:endParaRPr sz="5400"/>
          </a:p>
        </p:txBody>
      </p:sp>
      <p:grpSp>
        <p:nvGrpSpPr>
          <p:cNvPr id="352" name="Google Shape;352;p17"/>
          <p:cNvGrpSpPr/>
          <p:nvPr/>
        </p:nvGrpSpPr>
        <p:grpSpPr>
          <a:xfrm>
            <a:off x="426720" y="3119627"/>
            <a:ext cx="2150745" cy="1289685"/>
            <a:chOff x="426720" y="3119627"/>
            <a:chExt cx="2150745" cy="1289685"/>
          </a:xfrm>
        </p:grpSpPr>
        <p:sp>
          <p:nvSpPr>
            <p:cNvPr id="353" name="Google Shape;353;p17"/>
            <p:cNvSpPr/>
            <p:nvPr/>
          </p:nvSpPr>
          <p:spPr>
            <a:xfrm>
              <a:off x="426720" y="3119627"/>
              <a:ext cx="2150745" cy="1289685"/>
            </a:xfrm>
            <a:custGeom>
              <a:rect b="b" l="l" r="r" t="t"/>
              <a:pathLst>
                <a:path extrusionOk="0" h="1289685" w="2150745">
                  <a:moveTo>
                    <a:pt x="2021459" y="0"/>
                  </a:moveTo>
                  <a:lnTo>
                    <a:pt x="128930" y="0"/>
                  </a:lnTo>
                  <a:lnTo>
                    <a:pt x="78743" y="10140"/>
                  </a:lnTo>
                  <a:lnTo>
                    <a:pt x="37761" y="37782"/>
                  </a:lnTo>
                  <a:lnTo>
                    <a:pt x="10131" y="78759"/>
                  </a:lnTo>
                  <a:lnTo>
                    <a:pt x="0" y="128905"/>
                  </a:lnTo>
                  <a:lnTo>
                    <a:pt x="0" y="1160399"/>
                  </a:lnTo>
                  <a:lnTo>
                    <a:pt x="10131" y="1210544"/>
                  </a:lnTo>
                  <a:lnTo>
                    <a:pt x="37761" y="1251521"/>
                  </a:lnTo>
                  <a:lnTo>
                    <a:pt x="78743" y="1279163"/>
                  </a:lnTo>
                  <a:lnTo>
                    <a:pt x="128930" y="1289304"/>
                  </a:lnTo>
                  <a:lnTo>
                    <a:pt x="2021459" y="1289304"/>
                  </a:lnTo>
                  <a:lnTo>
                    <a:pt x="2071604" y="1279163"/>
                  </a:lnTo>
                  <a:lnTo>
                    <a:pt x="2112581" y="1251521"/>
                  </a:lnTo>
                  <a:lnTo>
                    <a:pt x="2140223" y="1210544"/>
                  </a:lnTo>
                  <a:lnTo>
                    <a:pt x="2150364" y="1160399"/>
                  </a:lnTo>
                  <a:lnTo>
                    <a:pt x="2150364" y="128905"/>
                  </a:lnTo>
                  <a:lnTo>
                    <a:pt x="2140223" y="78759"/>
                  </a:lnTo>
                  <a:lnTo>
                    <a:pt x="2112581" y="37782"/>
                  </a:lnTo>
                  <a:lnTo>
                    <a:pt x="2071604" y="10140"/>
                  </a:lnTo>
                  <a:lnTo>
                    <a:pt x="2021459" y="0"/>
                  </a:lnTo>
                  <a:close/>
                </a:path>
              </a:pathLst>
            </a:custGeom>
            <a:solidFill>
              <a:srgbClr val="6EEB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4" name="Google Shape;354;p17"/>
            <p:cNvSpPr/>
            <p:nvPr/>
          </p:nvSpPr>
          <p:spPr>
            <a:xfrm>
              <a:off x="426720" y="3119627"/>
              <a:ext cx="2150745" cy="1289685"/>
            </a:xfrm>
            <a:custGeom>
              <a:rect b="b" l="l" r="r" t="t"/>
              <a:pathLst>
                <a:path extrusionOk="0" h="1289685" w="2150745">
                  <a:moveTo>
                    <a:pt x="0" y="128905"/>
                  </a:moveTo>
                  <a:lnTo>
                    <a:pt x="10131" y="78759"/>
                  </a:lnTo>
                  <a:lnTo>
                    <a:pt x="37761" y="37782"/>
                  </a:lnTo>
                  <a:lnTo>
                    <a:pt x="78743" y="10140"/>
                  </a:lnTo>
                  <a:lnTo>
                    <a:pt x="128930" y="0"/>
                  </a:lnTo>
                  <a:lnTo>
                    <a:pt x="2021459" y="0"/>
                  </a:lnTo>
                  <a:lnTo>
                    <a:pt x="2071604" y="10140"/>
                  </a:lnTo>
                  <a:lnTo>
                    <a:pt x="2112581" y="37782"/>
                  </a:lnTo>
                  <a:lnTo>
                    <a:pt x="2140223" y="78759"/>
                  </a:lnTo>
                  <a:lnTo>
                    <a:pt x="2150364" y="128905"/>
                  </a:lnTo>
                  <a:lnTo>
                    <a:pt x="2150364" y="1160399"/>
                  </a:lnTo>
                  <a:lnTo>
                    <a:pt x="2140223" y="1210544"/>
                  </a:lnTo>
                  <a:lnTo>
                    <a:pt x="2112581" y="1251521"/>
                  </a:lnTo>
                  <a:lnTo>
                    <a:pt x="2071604" y="1279163"/>
                  </a:lnTo>
                  <a:lnTo>
                    <a:pt x="2021459" y="1289304"/>
                  </a:lnTo>
                  <a:lnTo>
                    <a:pt x="128930" y="1289304"/>
                  </a:lnTo>
                  <a:lnTo>
                    <a:pt x="78743" y="1279163"/>
                  </a:lnTo>
                  <a:lnTo>
                    <a:pt x="37761" y="1251521"/>
                  </a:lnTo>
                  <a:lnTo>
                    <a:pt x="10131" y="1210544"/>
                  </a:lnTo>
                  <a:lnTo>
                    <a:pt x="0" y="1160399"/>
                  </a:lnTo>
                  <a:lnTo>
                    <a:pt x="0" y="128905"/>
                  </a:lnTo>
                  <a:close/>
                </a:path>
              </a:pathLst>
            </a:custGeom>
            <a:noFill/>
            <a:ln cap="flat" cmpd="sng" w="15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55" name="Google Shape;355;p17"/>
          <p:cNvSpPr txBox="1"/>
          <p:nvPr/>
        </p:nvSpPr>
        <p:spPr>
          <a:xfrm>
            <a:off x="528015" y="3536060"/>
            <a:ext cx="1946910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4450">
            <a:spAutoFit/>
          </a:bodyPr>
          <a:lstStyle/>
          <a:p>
            <a:pPr indent="-791210" lvl="0" marL="803275" marR="5080" rtl="0" algn="l">
              <a:lnSpc>
                <a:spcPct val="10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Read and understand the data</a:t>
            </a:r>
            <a:endParaRPr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6" name="Google Shape;356;p17"/>
          <p:cNvSpPr/>
          <p:nvPr/>
        </p:nvSpPr>
        <p:spPr>
          <a:xfrm>
            <a:off x="2766060" y="3497579"/>
            <a:ext cx="455930" cy="533400"/>
          </a:xfrm>
          <a:custGeom>
            <a:rect b="b" l="l" r="r" t="t"/>
            <a:pathLst>
              <a:path extrusionOk="0" h="533400" w="455930">
                <a:moveTo>
                  <a:pt x="227837" y="0"/>
                </a:moveTo>
                <a:lnTo>
                  <a:pt x="227837" y="106680"/>
                </a:lnTo>
                <a:lnTo>
                  <a:pt x="0" y="106680"/>
                </a:lnTo>
                <a:lnTo>
                  <a:pt x="0" y="426720"/>
                </a:lnTo>
                <a:lnTo>
                  <a:pt x="227837" y="426720"/>
                </a:lnTo>
                <a:lnTo>
                  <a:pt x="227837" y="533400"/>
                </a:lnTo>
                <a:lnTo>
                  <a:pt x="455675" y="266700"/>
                </a:lnTo>
                <a:lnTo>
                  <a:pt x="227837" y="0"/>
                </a:lnTo>
                <a:close/>
              </a:path>
            </a:pathLst>
          </a:custGeom>
          <a:solidFill>
            <a:srgbClr val="6EEB9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57" name="Google Shape;357;p17"/>
          <p:cNvGrpSpPr/>
          <p:nvPr/>
        </p:nvGrpSpPr>
        <p:grpSpPr>
          <a:xfrm>
            <a:off x="3436620" y="3119627"/>
            <a:ext cx="2148840" cy="1289685"/>
            <a:chOff x="3436620" y="3119627"/>
            <a:chExt cx="2148840" cy="1289685"/>
          </a:xfrm>
        </p:grpSpPr>
        <p:sp>
          <p:nvSpPr>
            <p:cNvPr id="358" name="Google Shape;358;p17"/>
            <p:cNvSpPr/>
            <p:nvPr/>
          </p:nvSpPr>
          <p:spPr>
            <a:xfrm>
              <a:off x="3436620" y="3119627"/>
              <a:ext cx="2148840" cy="1289685"/>
            </a:xfrm>
            <a:custGeom>
              <a:rect b="b" l="l" r="r" t="t"/>
              <a:pathLst>
                <a:path extrusionOk="0" h="1289685" w="2148840">
                  <a:moveTo>
                    <a:pt x="2019934" y="0"/>
                  </a:moveTo>
                  <a:lnTo>
                    <a:pt x="128904" y="0"/>
                  </a:lnTo>
                  <a:lnTo>
                    <a:pt x="78759" y="10140"/>
                  </a:lnTo>
                  <a:lnTo>
                    <a:pt x="37782" y="37782"/>
                  </a:lnTo>
                  <a:lnTo>
                    <a:pt x="10140" y="78759"/>
                  </a:lnTo>
                  <a:lnTo>
                    <a:pt x="0" y="128905"/>
                  </a:lnTo>
                  <a:lnTo>
                    <a:pt x="0" y="1160399"/>
                  </a:lnTo>
                  <a:lnTo>
                    <a:pt x="10140" y="1210544"/>
                  </a:lnTo>
                  <a:lnTo>
                    <a:pt x="37782" y="1251521"/>
                  </a:lnTo>
                  <a:lnTo>
                    <a:pt x="78759" y="1279163"/>
                  </a:lnTo>
                  <a:lnTo>
                    <a:pt x="128904" y="1289304"/>
                  </a:lnTo>
                  <a:lnTo>
                    <a:pt x="2019934" y="1289304"/>
                  </a:lnTo>
                  <a:lnTo>
                    <a:pt x="2070080" y="1279163"/>
                  </a:lnTo>
                  <a:lnTo>
                    <a:pt x="2111057" y="1251521"/>
                  </a:lnTo>
                  <a:lnTo>
                    <a:pt x="2138699" y="1210544"/>
                  </a:lnTo>
                  <a:lnTo>
                    <a:pt x="2148840" y="1160399"/>
                  </a:lnTo>
                  <a:lnTo>
                    <a:pt x="2148840" y="128905"/>
                  </a:lnTo>
                  <a:lnTo>
                    <a:pt x="2138699" y="78759"/>
                  </a:lnTo>
                  <a:lnTo>
                    <a:pt x="2111057" y="37782"/>
                  </a:lnTo>
                  <a:lnTo>
                    <a:pt x="2070080" y="10140"/>
                  </a:lnTo>
                  <a:lnTo>
                    <a:pt x="2019934" y="0"/>
                  </a:lnTo>
                  <a:close/>
                </a:path>
              </a:pathLst>
            </a:custGeom>
            <a:solidFill>
              <a:srgbClr val="B6DF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59" name="Google Shape;359;p17"/>
            <p:cNvSpPr/>
            <p:nvPr/>
          </p:nvSpPr>
          <p:spPr>
            <a:xfrm>
              <a:off x="3436620" y="3119627"/>
              <a:ext cx="2148840" cy="1289685"/>
            </a:xfrm>
            <a:custGeom>
              <a:rect b="b" l="l" r="r" t="t"/>
              <a:pathLst>
                <a:path extrusionOk="0" h="1289685" w="2148840">
                  <a:moveTo>
                    <a:pt x="0" y="128905"/>
                  </a:moveTo>
                  <a:lnTo>
                    <a:pt x="10140" y="78759"/>
                  </a:lnTo>
                  <a:lnTo>
                    <a:pt x="37782" y="37782"/>
                  </a:lnTo>
                  <a:lnTo>
                    <a:pt x="78759" y="10140"/>
                  </a:lnTo>
                  <a:lnTo>
                    <a:pt x="128904" y="0"/>
                  </a:lnTo>
                  <a:lnTo>
                    <a:pt x="2019934" y="0"/>
                  </a:lnTo>
                  <a:lnTo>
                    <a:pt x="2070080" y="10140"/>
                  </a:lnTo>
                  <a:lnTo>
                    <a:pt x="2111057" y="37782"/>
                  </a:lnTo>
                  <a:lnTo>
                    <a:pt x="2138699" y="78759"/>
                  </a:lnTo>
                  <a:lnTo>
                    <a:pt x="2148840" y="128905"/>
                  </a:lnTo>
                  <a:lnTo>
                    <a:pt x="2148840" y="1160399"/>
                  </a:lnTo>
                  <a:lnTo>
                    <a:pt x="2138699" y="1210544"/>
                  </a:lnTo>
                  <a:lnTo>
                    <a:pt x="2111057" y="1251521"/>
                  </a:lnTo>
                  <a:lnTo>
                    <a:pt x="2070080" y="1279163"/>
                  </a:lnTo>
                  <a:lnTo>
                    <a:pt x="2019934" y="1289304"/>
                  </a:lnTo>
                  <a:lnTo>
                    <a:pt x="128904" y="1289304"/>
                  </a:lnTo>
                  <a:lnTo>
                    <a:pt x="78759" y="1279163"/>
                  </a:lnTo>
                  <a:lnTo>
                    <a:pt x="37782" y="1251521"/>
                  </a:lnTo>
                  <a:lnTo>
                    <a:pt x="10140" y="1210544"/>
                  </a:lnTo>
                  <a:lnTo>
                    <a:pt x="0" y="1160399"/>
                  </a:lnTo>
                  <a:lnTo>
                    <a:pt x="0" y="128905"/>
                  </a:lnTo>
                  <a:close/>
                </a:path>
              </a:pathLst>
            </a:custGeom>
            <a:noFill/>
            <a:ln cap="flat" cmpd="sng" w="15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60" name="Google Shape;360;p17"/>
          <p:cNvSpPr txBox="1"/>
          <p:nvPr/>
        </p:nvSpPr>
        <p:spPr>
          <a:xfrm>
            <a:off x="3655567" y="3536060"/>
            <a:ext cx="1711325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4450">
            <a:spAutoFit/>
          </a:bodyPr>
          <a:lstStyle/>
          <a:p>
            <a:pPr indent="-123825" lvl="0" marL="135890" marR="5080" rtl="0" algn="l">
              <a:lnSpc>
                <a:spcPct val="10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Merge the two dataset and Clean the data</a:t>
            </a:r>
            <a:endParaRPr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1" name="Google Shape;361;p17"/>
          <p:cNvSpPr/>
          <p:nvPr/>
        </p:nvSpPr>
        <p:spPr>
          <a:xfrm>
            <a:off x="5775959" y="3497579"/>
            <a:ext cx="455930" cy="533400"/>
          </a:xfrm>
          <a:custGeom>
            <a:rect b="b" l="l" r="r" t="t"/>
            <a:pathLst>
              <a:path extrusionOk="0" h="533400" w="455929">
                <a:moveTo>
                  <a:pt x="227837" y="0"/>
                </a:moveTo>
                <a:lnTo>
                  <a:pt x="227837" y="106680"/>
                </a:lnTo>
                <a:lnTo>
                  <a:pt x="0" y="106680"/>
                </a:lnTo>
                <a:lnTo>
                  <a:pt x="0" y="426720"/>
                </a:lnTo>
                <a:lnTo>
                  <a:pt x="227837" y="426720"/>
                </a:lnTo>
                <a:lnTo>
                  <a:pt x="227837" y="533400"/>
                </a:lnTo>
                <a:lnTo>
                  <a:pt x="455675" y="266700"/>
                </a:lnTo>
                <a:lnTo>
                  <a:pt x="227837" y="0"/>
                </a:lnTo>
                <a:close/>
              </a:path>
            </a:pathLst>
          </a:custGeom>
          <a:solidFill>
            <a:srgbClr val="B6DF5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62" name="Google Shape;362;p17"/>
          <p:cNvGrpSpPr/>
          <p:nvPr/>
        </p:nvGrpSpPr>
        <p:grpSpPr>
          <a:xfrm>
            <a:off x="6446520" y="3119627"/>
            <a:ext cx="2148840" cy="1289685"/>
            <a:chOff x="6446520" y="3119627"/>
            <a:chExt cx="2148840" cy="1289685"/>
          </a:xfrm>
        </p:grpSpPr>
        <p:sp>
          <p:nvSpPr>
            <p:cNvPr id="363" name="Google Shape;363;p17"/>
            <p:cNvSpPr/>
            <p:nvPr/>
          </p:nvSpPr>
          <p:spPr>
            <a:xfrm>
              <a:off x="6446520" y="3119627"/>
              <a:ext cx="2148840" cy="1289685"/>
            </a:xfrm>
            <a:custGeom>
              <a:rect b="b" l="l" r="r" t="t"/>
              <a:pathLst>
                <a:path extrusionOk="0" h="1289685" w="2148840">
                  <a:moveTo>
                    <a:pt x="2019934" y="0"/>
                  </a:moveTo>
                  <a:lnTo>
                    <a:pt x="128904" y="0"/>
                  </a:lnTo>
                  <a:lnTo>
                    <a:pt x="78759" y="10140"/>
                  </a:lnTo>
                  <a:lnTo>
                    <a:pt x="37782" y="37782"/>
                  </a:lnTo>
                  <a:lnTo>
                    <a:pt x="10140" y="78759"/>
                  </a:lnTo>
                  <a:lnTo>
                    <a:pt x="0" y="128905"/>
                  </a:lnTo>
                  <a:lnTo>
                    <a:pt x="0" y="1160399"/>
                  </a:lnTo>
                  <a:lnTo>
                    <a:pt x="10140" y="1210544"/>
                  </a:lnTo>
                  <a:lnTo>
                    <a:pt x="37782" y="1251521"/>
                  </a:lnTo>
                  <a:lnTo>
                    <a:pt x="78759" y="1279163"/>
                  </a:lnTo>
                  <a:lnTo>
                    <a:pt x="128904" y="1289304"/>
                  </a:lnTo>
                  <a:lnTo>
                    <a:pt x="2019934" y="1289304"/>
                  </a:lnTo>
                  <a:lnTo>
                    <a:pt x="2070080" y="1279163"/>
                  </a:lnTo>
                  <a:lnTo>
                    <a:pt x="2111057" y="1251521"/>
                  </a:lnTo>
                  <a:lnTo>
                    <a:pt x="2138699" y="1210544"/>
                  </a:lnTo>
                  <a:lnTo>
                    <a:pt x="2148839" y="1160399"/>
                  </a:lnTo>
                  <a:lnTo>
                    <a:pt x="2148839" y="128905"/>
                  </a:lnTo>
                  <a:lnTo>
                    <a:pt x="2138699" y="78759"/>
                  </a:lnTo>
                  <a:lnTo>
                    <a:pt x="2111057" y="37782"/>
                  </a:lnTo>
                  <a:lnTo>
                    <a:pt x="2070080" y="10140"/>
                  </a:lnTo>
                  <a:lnTo>
                    <a:pt x="2019934" y="0"/>
                  </a:lnTo>
                  <a:close/>
                </a:path>
              </a:pathLst>
            </a:custGeom>
            <a:solidFill>
              <a:srgbClr val="EEB15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4" name="Google Shape;364;p17"/>
            <p:cNvSpPr/>
            <p:nvPr/>
          </p:nvSpPr>
          <p:spPr>
            <a:xfrm>
              <a:off x="6446520" y="3119627"/>
              <a:ext cx="2148840" cy="1289685"/>
            </a:xfrm>
            <a:custGeom>
              <a:rect b="b" l="l" r="r" t="t"/>
              <a:pathLst>
                <a:path extrusionOk="0" h="1289685" w="2148840">
                  <a:moveTo>
                    <a:pt x="0" y="128905"/>
                  </a:moveTo>
                  <a:lnTo>
                    <a:pt x="10140" y="78759"/>
                  </a:lnTo>
                  <a:lnTo>
                    <a:pt x="37782" y="37782"/>
                  </a:lnTo>
                  <a:lnTo>
                    <a:pt x="78759" y="10140"/>
                  </a:lnTo>
                  <a:lnTo>
                    <a:pt x="128904" y="0"/>
                  </a:lnTo>
                  <a:lnTo>
                    <a:pt x="2019934" y="0"/>
                  </a:lnTo>
                  <a:lnTo>
                    <a:pt x="2070080" y="10140"/>
                  </a:lnTo>
                  <a:lnTo>
                    <a:pt x="2111057" y="37782"/>
                  </a:lnTo>
                  <a:lnTo>
                    <a:pt x="2138699" y="78759"/>
                  </a:lnTo>
                  <a:lnTo>
                    <a:pt x="2148839" y="128905"/>
                  </a:lnTo>
                  <a:lnTo>
                    <a:pt x="2148839" y="1160399"/>
                  </a:lnTo>
                  <a:lnTo>
                    <a:pt x="2138699" y="1210544"/>
                  </a:lnTo>
                  <a:lnTo>
                    <a:pt x="2111057" y="1251521"/>
                  </a:lnTo>
                  <a:lnTo>
                    <a:pt x="2070080" y="1279163"/>
                  </a:lnTo>
                  <a:lnTo>
                    <a:pt x="2019934" y="1289304"/>
                  </a:lnTo>
                  <a:lnTo>
                    <a:pt x="128904" y="1289304"/>
                  </a:lnTo>
                  <a:lnTo>
                    <a:pt x="78759" y="1279163"/>
                  </a:lnTo>
                  <a:lnTo>
                    <a:pt x="37782" y="1251521"/>
                  </a:lnTo>
                  <a:lnTo>
                    <a:pt x="10140" y="1210544"/>
                  </a:lnTo>
                  <a:lnTo>
                    <a:pt x="0" y="1160399"/>
                  </a:lnTo>
                  <a:lnTo>
                    <a:pt x="0" y="128905"/>
                  </a:lnTo>
                  <a:close/>
                </a:path>
              </a:pathLst>
            </a:custGeom>
            <a:noFill/>
            <a:ln cap="flat" cmpd="sng" w="15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65" name="Google Shape;365;p17"/>
          <p:cNvSpPr txBox="1"/>
          <p:nvPr/>
        </p:nvSpPr>
        <p:spPr>
          <a:xfrm>
            <a:off x="6724904" y="3628135"/>
            <a:ext cx="1590675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Visualization of data</a:t>
            </a:r>
            <a:endParaRPr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17"/>
          <p:cNvSpPr/>
          <p:nvPr/>
        </p:nvSpPr>
        <p:spPr>
          <a:xfrm>
            <a:off x="8784335" y="3497579"/>
            <a:ext cx="455930" cy="533400"/>
          </a:xfrm>
          <a:custGeom>
            <a:rect b="b" l="l" r="r" t="t"/>
            <a:pathLst>
              <a:path extrusionOk="0" h="533400" w="455929">
                <a:moveTo>
                  <a:pt x="227838" y="0"/>
                </a:moveTo>
                <a:lnTo>
                  <a:pt x="227838" y="106680"/>
                </a:lnTo>
                <a:lnTo>
                  <a:pt x="0" y="106680"/>
                </a:lnTo>
                <a:lnTo>
                  <a:pt x="0" y="426720"/>
                </a:lnTo>
                <a:lnTo>
                  <a:pt x="227838" y="426720"/>
                </a:lnTo>
                <a:lnTo>
                  <a:pt x="227838" y="533400"/>
                </a:lnTo>
                <a:lnTo>
                  <a:pt x="455675" y="266700"/>
                </a:lnTo>
                <a:lnTo>
                  <a:pt x="227838" y="0"/>
                </a:lnTo>
                <a:close/>
              </a:path>
            </a:pathLst>
          </a:custGeom>
          <a:solidFill>
            <a:srgbClr val="EEB151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67" name="Google Shape;367;p17"/>
          <p:cNvGrpSpPr/>
          <p:nvPr/>
        </p:nvGrpSpPr>
        <p:grpSpPr>
          <a:xfrm>
            <a:off x="9454896" y="3119627"/>
            <a:ext cx="2150745" cy="1289685"/>
            <a:chOff x="9454896" y="3119627"/>
            <a:chExt cx="2150745" cy="1289685"/>
          </a:xfrm>
        </p:grpSpPr>
        <p:sp>
          <p:nvSpPr>
            <p:cNvPr id="368" name="Google Shape;368;p17"/>
            <p:cNvSpPr/>
            <p:nvPr/>
          </p:nvSpPr>
          <p:spPr>
            <a:xfrm>
              <a:off x="9454896" y="3119627"/>
              <a:ext cx="2150745" cy="1289685"/>
            </a:xfrm>
            <a:custGeom>
              <a:rect b="b" l="l" r="r" t="t"/>
              <a:pathLst>
                <a:path extrusionOk="0" h="1289685" w="2150745">
                  <a:moveTo>
                    <a:pt x="2021458" y="0"/>
                  </a:moveTo>
                  <a:lnTo>
                    <a:pt x="128904" y="0"/>
                  </a:lnTo>
                  <a:lnTo>
                    <a:pt x="78759" y="10140"/>
                  </a:lnTo>
                  <a:lnTo>
                    <a:pt x="37782" y="37782"/>
                  </a:lnTo>
                  <a:lnTo>
                    <a:pt x="10140" y="78759"/>
                  </a:lnTo>
                  <a:lnTo>
                    <a:pt x="0" y="128905"/>
                  </a:lnTo>
                  <a:lnTo>
                    <a:pt x="0" y="1160399"/>
                  </a:lnTo>
                  <a:lnTo>
                    <a:pt x="10140" y="1210544"/>
                  </a:lnTo>
                  <a:lnTo>
                    <a:pt x="37782" y="1251521"/>
                  </a:lnTo>
                  <a:lnTo>
                    <a:pt x="78759" y="1279163"/>
                  </a:lnTo>
                  <a:lnTo>
                    <a:pt x="128904" y="1289304"/>
                  </a:lnTo>
                  <a:lnTo>
                    <a:pt x="2021458" y="1289304"/>
                  </a:lnTo>
                  <a:lnTo>
                    <a:pt x="2071604" y="1279163"/>
                  </a:lnTo>
                  <a:lnTo>
                    <a:pt x="2112581" y="1251521"/>
                  </a:lnTo>
                  <a:lnTo>
                    <a:pt x="2140223" y="1210544"/>
                  </a:lnTo>
                  <a:lnTo>
                    <a:pt x="2150363" y="1160399"/>
                  </a:lnTo>
                  <a:lnTo>
                    <a:pt x="2150363" y="128905"/>
                  </a:lnTo>
                  <a:lnTo>
                    <a:pt x="2140223" y="78759"/>
                  </a:lnTo>
                  <a:lnTo>
                    <a:pt x="2112581" y="37782"/>
                  </a:lnTo>
                  <a:lnTo>
                    <a:pt x="2071604" y="10140"/>
                  </a:lnTo>
                  <a:lnTo>
                    <a:pt x="2021458" y="0"/>
                  </a:lnTo>
                  <a:close/>
                </a:path>
              </a:pathLst>
            </a:custGeom>
            <a:solidFill>
              <a:srgbClr val="EE755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69" name="Google Shape;369;p17"/>
            <p:cNvSpPr/>
            <p:nvPr/>
          </p:nvSpPr>
          <p:spPr>
            <a:xfrm>
              <a:off x="9454896" y="3119627"/>
              <a:ext cx="2150745" cy="1289685"/>
            </a:xfrm>
            <a:custGeom>
              <a:rect b="b" l="l" r="r" t="t"/>
              <a:pathLst>
                <a:path extrusionOk="0" h="1289685" w="2150745">
                  <a:moveTo>
                    <a:pt x="0" y="128905"/>
                  </a:moveTo>
                  <a:lnTo>
                    <a:pt x="10140" y="78759"/>
                  </a:lnTo>
                  <a:lnTo>
                    <a:pt x="37782" y="37782"/>
                  </a:lnTo>
                  <a:lnTo>
                    <a:pt x="78759" y="10140"/>
                  </a:lnTo>
                  <a:lnTo>
                    <a:pt x="128904" y="0"/>
                  </a:lnTo>
                  <a:lnTo>
                    <a:pt x="2021458" y="0"/>
                  </a:lnTo>
                  <a:lnTo>
                    <a:pt x="2071604" y="10140"/>
                  </a:lnTo>
                  <a:lnTo>
                    <a:pt x="2112581" y="37782"/>
                  </a:lnTo>
                  <a:lnTo>
                    <a:pt x="2140223" y="78759"/>
                  </a:lnTo>
                  <a:lnTo>
                    <a:pt x="2150363" y="128905"/>
                  </a:lnTo>
                  <a:lnTo>
                    <a:pt x="2150363" y="1160399"/>
                  </a:lnTo>
                  <a:lnTo>
                    <a:pt x="2140223" y="1210544"/>
                  </a:lnTo>
                  <a:lnTo>
                    <a:pt x="2112581" y="1251521"/>
                  </a:lnTo>
                  <a:lnTo>
                    <a:pt x="2071604" y="1279163"/>
                  </a:lnTo>
                  <a:lnTo>
                    <a:pt x="2021458" y="1289304"/>
                  </a:lnTo>
                  <a:lnTo>
                    <a:pt x="128904" y="1289304"/>
                  </a:lnTo>
                  <a:lnTo>
                    <a:pt x="78759" y="1279163"/>
                  </a:lnTo>
                  <a:lnTo>
                    <a:pt x="37782" y="1251521"/>
                  </a:lnTo>
                  <a:lnTo>
                    <a:pt x="10140" y="1210544"/>
                  </a:lnTo>
                  <a:lnTo>
                    <a:pt x="0" y="1160399"/>
                  </a:lnTo>
                  <a:lnTo>
                    <a:pt x="0" y="128905"/>
                  </a:lnTo>
                  <a:close/>
                </a:path>
              </a:pathLst>
            </a:custGeom>
            <a:noFill/>
            <a:ln cap="flat" cmpd="sng" w="15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70" name="Google Shape;370;p17"/>
          <p:cNvSpPr txBox="1"/>
          <p:nvPr/>
        </p:nvSpPr>
        <p:spPr>
          <a:xfrm>
            <a:off x="9735057" y="3628135"/>
            <a:ext cx="159258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Engineering</a:t>
            </a:r>
            <a:endParaRPr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1" name="Google Shape;371;p17"/>
          <p:cNvSpPr/>
          <p:nvPr/>
        </p:nvSpPr>
        <p:spPr>
          <a:xfrm>
            <a:off x="10264140" y="4597908"/>
            <a:ext cx="533400" cy="455930"/>
          </a:xfrm>
          <a:custGeom>
            <a:rect b="b" l="l" r="r" t="t"/>
            <a:pathLst>
              <a:path extrusionOk="0" h="455929" w="533400">
                <a:moveTo>
                  <a:pt x="426719" y="0"/>
                </a:moveTo>
                <a:lnTo>
                  <a:pt x="106679" y="0"/>
                </a:lnTo>
                <a:lnTo>
                  <a:pt x="106679" y="227838"/>
                </a:lnTo>
                <a:lnTo>
                  <a:pt x="0" y="227838"/>
                </a:lnTo>
                <a:lnTo>
                  <a:pt x="266700" y="455676"/>
                </a:lnTo>
                <a:lnTo>
                  <a:pt x="533400" y="227838"/>
                </a:lnTo>
                <a:lnTo>
                  <a:pt x="426719" y="227838"/>
                </a:lnTo>
                <a:lnTo>
                  <a:pt x="426719" y="0"/>
                </a:lnTo>
                <a:close/>
              </a:path>
            </a:pathLst>
          </a:custGeom>
          <a:solidFill>
            <a:srgbClr val="EE755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72" name="Google Shape;372;p17"/>
          <p:cNvGrpSpPr/>
          <p:nvPr/>
        </p:nvGrpSpPr>
        <p:grpSpPr>
          <a:xfrm>
            <a:off x="9454896" y="5268467"/>
            <a:ext cx="2150745" cy="1290955"/>
            <a:chOff x="9454896" y="5268467"/>
            <a:chExt cx="2150745" cy="1290955"/>
          </a:xfrm>
        </p:grpSpPr>
        <p:sp>
          <p:nvSpPr>
            <p:cNvPr id="373" name="Google Shape;373;p17"/>
            <p:cNvSpPr/>
            <p:nvPr/>
          </p:nvSpPr>
          <p:spPr>
            <a:xfrm>
              <a:off x="9454896" y="5268467"/>
              <a:ext cx="2150745" cy="1290955"/>
            </a:xfrm>
            <a:custGeom>
              <a:rect b="b" l="l" r="r" t="t"/>
              <a:pathLst>
                <a:path extrusionOk="0" h="1290954" w="2150745">
                  <a:moveTo>
                    <a:pt x="2021331" y="0"/>
                  </a:moveTo>
                  <a:lnTo>
                    <a:pt x="129031" y="0"/>
                  </a:lnTo>
                  <a:lnTo>
                    <a:pt x="78813" y="10142"/>
                  </a:lnTo>
                  <a:lnTo>
                    <a:pt x="37798" y="37798"/>
                  </a:lnTo>
                  <a:lnTo>
                    <a:pt x="10142" y="78813"/>
                  </a:lnTo>
                  <a:lnTo>
                    <a:pt x="0" y="129031"/>
                  </a:lnTo>
                  <a:lnTo>
                    <a:pt x="0" y="1161745"/>
                  </a:lnTo>
                  <a:lnTo>
                    <a:pt x="10142" y="1211987"/>
                  </a:lnTo>
                  <a:lnTo>
                    <a:pt x="37798" y="1253018"/>
                  </a:lnTo>
                  <a:lnTo>
                    <a:pt x="78813" y="1280683"/>
                  </a:lnTo>
                  <a:lnTo>
                    <a:pt x="129031" y="1290827"/>
                  </a:lnTo>
                  <a:lnTo>
                    <a:pt x="2021331" y="1290827"/>
                  </a:lnTo>
                  <a:lnTo>
                    <a:pt x="2071550" y="1280683"/>
                  </a:lnTo>
                  <a:lnTo>
                    <a:pt x="2112565" y="1253018"/>
                  </a:lnTo>
                  <a:lnTo>
                    <a:pt x="2140221" y="1211987"/>
                  </a:lnTo>
                  <a:lnTo>
                    <a:pt x="2150363" y="1161745"/>
                  </a:lnTo>
                  <a:lnTo>
                    <a:pt x="2150363" y="129031"/>
                  </a:lnTo>
                  <a:lnTo>
                    <a:pt x="2140221" y="78813"/>
                  </a:lnTo>
                  <a:lnTo>
                    <a:pt x="2112565" y="37798"/>
                  </a:lnTo>
                  <a:lnTo>
                    <a:pt x="2071550" y="10142"/>
                  </a:lnTo>
                  <a:lnTo>
                    <a:pt x="2021331" y="0"/>
                  </a:lnTo>
                  <a:close/>
                </a:path>
              </a:pathLst>
            </a:custGeom>
            <a:solidFill>
              <a:srgbClr val="EC515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4" name="Google Shape;374;p17"/>
            <p:cNvSpPr/>
            <p:nvPr/>
          </p:nvSpPr>
          <p:spPr>
            <a:xfrm>
              <a:off x="9454896" y="5268467"/>
              <a:ext cx="2150745" cy="1290955"/>
            </a:xfrm>
            <a:custGeom>
              <a:rect b="b" l="l" r="r" t="t"/>
              <a:pathLst>
                <a:path extrusionOk="0" h="1290954" w="2150745">
                  <a:moveTo>
                    <a:pt x="0" y="129031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1" y="0"/>
                  </a:lnTo>
                  <a:lnTo>
                    <a:pt x="2021331" y="0"/>
                  </a:lnTo>
                  <a:lnTo>
                    <a:pt x="2071550" y="10142"/>
                  </a:lnTo>
                  <a:lnTo>
                    <a:pt x="2112565" y="37798"/>
                  </a:lnTo>
                  <a:lnTo>
                    <a:pt x="2140221" y="78813"/>
                  </a:lnTo>
                  <a:lnTo>
                    <a:pt x="2150363" y="129031"/>
                  </a:lnTo>
                  <a:lnTo>
                    <a:pt x="2150363" y="1161745"/>
                  </a:lnTo>
                  <a:lnTo>
                    <a:pt x="2140221" y="1211987"/>
                  </a:lnTo>
                  <a:lnTo>
                    <a:pt x="2112565" y="1253018"/>
                  </a:lnTo>
                  <a:lnTo>
                    <a:pt x="2071550" y="1280683"/>
                  </a:lnTo>
                  <a:lnTo>
                    <a:pt x="2021331" y="1290827"/>
                  </a:lnTo>
                  <a:lnTo>
                    <a:pt x="129031" y="1290827"/>
                  </a:lnTo>
                  <a:lnTo>
                    <a:pt x="78813" y="1280683"/>
                  </a:lnTo>
                  <a:lnTo>
                    <a:pt x="37798" y="1253018"/>
                  </a:lnTo>
                  <a:lnTo>
                    <a:pt x="10142" y="1211987"/>
                  </a:lnTo>
                  <a:lnTo>
                    <a:pt x="0" y="1161745"/>
                  </a:lnTo>
                  <a:lnTo>
                    <a:pt x="0" y="129031"/>
                  </a:lnTo>
                  <a:close/>
                </a:path>
              </a:pathLst>
            </a:custGeom>
            <a:noFill/>
            <a:ln cap="flat" cmpd="sng" w="15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75" name="Google Shape;375;p17"/>
          <p:cNvSpPr txBox="1"/>
          <p:nvPr/>
        </p:nvSpPr>
        <p:spPr>
          <a:xfrm>
            <a:off x="9750297" y="5686450"/>
            <a:ext cx="1565910" cy="4222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4450">
            <a:spAutoFit/>
          </a:bodyPr>
          <a:lstStyle/>
          <a:p>
            <a:pPr indent="-391794" lvl="0" marL="403860" marR="5080" rtl="0" algn="l">
              <a:lnSpc>
                <a:spcPct val="10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Prepare the data for modelling</a:t>
            </a:r>
            <a:endParaRPr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17"/>
          <p:cNvSpPr/>
          <p:nvPr/>
        </p:nvSpPr>
        <p:spPr>
          <a:xfrm>
            <a:off x="8810243" y="5646420"/>
            <a:ext cx="455930" cy="533400"/>
          </a:xfrm>
          <a:custGeom>
            <a:rect b="b" l="l" r="r" t="t"/>
            <a:pathLst>
              <a:path extrusionOk="0" h="533400" w="455929">
                <a:moveTo>
                  <a:pt x="227837" y="0"/>
                </a:moveTo>
                <a:lnTo>
                  <a:pt x="0" y="266699"/>
                </a:lnTo>
                <a:lnTo>
                  <a:pt x="227837" y="533399"/>
                </a:lnTo>
                <a:lnTo>
                  <a:pt x="227837" y="426719"/>
                </a:lnTo>
                <a:lnTo>
                  <a:pt x="455675" y="426719"/>
                </a:lnTo>
                <a:lnTo>
                  <a:pt x="455675" y="106679"/>
                </a:lnTo>
                <a:lnTo>
                  <a:pt x="227837" y="106679"/>
                </a:lnTo>
                <a:lnTo>
                  <a:pt x="227837" y="0"/>
                </a:lnTo>
                <a:close/>
              </a:path>
            </a:pathLst>
          </a:custGeom>
          <a:solidFill>
            <a:srgbClr val="EC515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77" name="Google Shape;377;p17"/>
          <p:cNvGrpSpPr/>
          <p:nvPr/>
        </p:nvGrpSpPr>
        <p:grpSpPr>
          <a:xfrm>
            <a:off x="6446520" y="5268467"/>
            <a:ext cx="2148840" cy="1290955"/>
            <a:chOff x="6446520" y="5268467"/>
            <a:chExt cx="2148840" cy="1290955"/>
          </a:xfrm>
        </p:grpSpPr>
        <p:sp>
          <p:nvSpPr>
            <p:cNvPr id="378" name="Google Shape;378;p17"/>
            <p:cNvSpPr/>
            <p:nvPr/>
          </p:nvSpPr>
          <p:spPr>
            <a:xfrm>
              <a:off x="6446520" y="5268467"/>
              <a:ext cx="2148840" cy="1290955"/>
            </a:xfrm>
            <a:custGeom>
              <a:rect b="b" l="l" r="r" t="t"/>
              <a:pathLst>
                <a:path extrusionOk="0" h="1290954" w="2148840">
                  <a:moveTo>
                    <a:pt x="2019807" y="0"/>
                  </a:moveTo>
                  <a:lnTo>
                    <a:pt x="129031" y="0"/>
                  </a:lnTo>
                  <a:lnTo>
                    <a:pt x="78813" y="10142"/>
                  </a:lnTo>
                  <a:lnTo>
                    <a:pt x="37798" y="37798"/>
                  </a:lnTo>
                  <a:lnTo>
                    <a:pt x="10142" y="78813"/>
                  </a:lnTo>
                  <a:lnTo>
                    <a:pt x="0" y="129031"/>
                  </a:lnTo>
                  <a:lnTo>
                    <a:pt x="0" y="1161745"/>
                  </a:lnTo>
                  <a:lnTo>
                    <a:pt x="10142" y="1211987"/>
                  </a:lnTo>
                  <a:lnTo>
                    <a:pt x="37798" y="1253018"/>
                  </a:lnTo>
                  <a:lnTo>
                    <a:pt x="78813" y="1280683"/>
                  </a:lnTo>
                  <a:lnTo>
                    <a:pt x="129031" y="1290827"/>
                  </a:lnTo>
                  <a:lnTo>
                    <a:pt x="2019807" y="1290827"/>
                  </a:lnTo>
                  <a:lnTo>
                    <a:pt x="2070026" y="1280683"/>
                  </a:lnTo>
                  <a:lnTo>
                    <a:pt x="2111041" y="1253018"/>
                  </a:lnTo>
                  <a:lnTo>
                    <a:pt x="2138697" y="1211987"/>
                  </a:lnTo>
                  <a:lnTo>
                    <a:pt x="2148839" y="1161745"/>
                  </a:lnTo>
                  <a:lnTo>
                    <a:pt x="2148839" y="129031"/>
                  </a:lnTo>
                  <a:lnTo>
                    <a:pt x="2138697" y="78813"/>
                  </a:lnTo>
                  <a:lnTo>
                    <a:pt x="2111041" y="37798"/>
                  </a:lnTo>
                  <a:lnTo>
                    <a:pt x="2070026" y="10142"/>
                  </a:lnTo>
                  <a:lnTo>
                    <a:pt x="2019807" y="0"/>
                  </a:lnTo>
                  <a:close/>
                </a:path>
              </a:pathLst>
            </a:custGeom>
            <a:solidFill>
              <a:srgbClr val="6EEB9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9" name="Google Shape;379;p17"/>
            <p:cNvSpPr/>
            <p:nvPr/>
          </p:nvSpPr>
          <p:spPr>
            <a:xfrm>
              <a:off x="6446520" y="5268467"/>
              <a:ext cx="2148840" cy="1290955"/>
            </a:xfrm>
            <a:custGeom>
              <a:rect b="b" l="l" r="r" t="t"/>
              <a:pathLst>
                <a:path extrusionOk="0" h="1290954" w="2148840">
                  <a:moveTo>
                    <a:pt x="0" y="129031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1" y="0"/>
                  </a:lnTo>
                  <a:lnTo>
                    <a:pt x="2019807" y="0"/>
                  </a:lnTo>
                  <a:lnTo>
                    <a:pt x="2070026" y="10142"/>
                  </a:lnTo>
                  <a:lnTo>
                    <a:pt x="2111041" y="37798"/>
                  </a:lnTo>
                  <a:lnTo>
                    <a:pt x="2138697" y="78813"/>
                  </a:lnTo>
                  <a:lnTo>
                    <a:pt x="2148839" y="129031"/>
                  </a:lnTo>
                  <a:lnTo>
                    <a:pt x="2148839" y="1161745"/>
                  </a:lnTo>
                  <a:lnTo>
                    <a:pt x="2138697" y="1211987"/>
                  </a:lnTo>
                  <a:lnTo>
                    <a:pt x="2111041" y="1253018"/>
                  </a:lnTo>
                  <a:lnTo>
                    <a:pt x="2070026" y="1280683"/>
                  </a:lnTo>
                  <a:lnTo>
                    <a:pt x="2019807" y="1290827"/>
                  </a:lnTo>
                  <a:lnTo>
                    <a:pt x="129031" y="1290827"/>
                  </a:lnTo>
                  <a:lnTo>
                    <a:pt x="78813" y="1280683"/>
                  </a:lnTo>
                  <a:lnTo>
                    <a:pt x="37798" y="1253018"/>
                  </a:lnTo>
                  <a:lnTo>
                    <a:pt x="10142" y="1211987"/>
                  </a:lnTo>
                  <a:lnTo>
                    <a:pt x="0" y="1161745"/>
                  </a:lnTo>
                  <a:lnTo>
                    <a:pt x="0" y="129031"/>
                  </a:lnTo>
                  <a:close/>
                </a:path>
              </a:pathLst>
            </a:custGeom>
            <a:noFill/>
            <a:ln cap="flat" cmpd="sng" w="15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80" name="Google Shape;380;p17"/>
          <p:cNvSpPr txBox="1"/>
          <p:nvPr/>
        </p:nvSpPr>
        <p:spPr>
          <a:xfrm>
            <a:off x="7121143" y="5778500"/>
            <a:ext cx="80010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Modelling</a:t>
            </a:r>
            <a:endParaRPr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1" name="Google Shape;381;p17"/>
          <p:cNvSpPr/>
          <p:nvPr/>
        </p:nvSpPr>
        <p:spPr>
          <a:xfrm>
            <a:off x="5800344" y="5646420"/>
            <a:ext cx="455930" cy="533400"/>
          </a:xfrm>
          <a:custGeom>
            <a:rect b="b" l="l" r="r" t="t"/>
            <a:pathLst>
              <a:path extrusionOk="0" h="533400" w="455929">
                <a:moveTo>
                  <a:pt x="227837" y="0"/>
                </a:moveTo>
                <a:lnTo>
                  <a:pt x="0" y="266699"/>
                </a:lnTo>
                <a:lnTo>
                  <a:pt x="227837" y="533399"/>
                </a:lnTo>
                <a:lnTo>
                  <a:pt x="227837" y="426719"/>
                </a:lnTo>
                <a:lnTo>
                  <a:pt x="455675" y="426719"/>
                </a:lnTo>
                <a:lnTo>
                  <a:pt x="455675" y="106679"/>
                </a:lnTo>
                <a:lnTo>
                  <a:pt x="227837" y="106679"/>
                </a:lnTo>
                <a:lnTo>
                  <a:pt x="227837" y="0"/>
                </a:lnTo>
                <a:close/>
              </a:path>
            </a:pathLst>
          </a:custGeom>
          <a:solidFill>
            <a:srgbClr val="6EEB9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82" name="Google Shape;382;p17"/>
          <p:cNvGrpSpPr/>
          <p:nvPr/>
        </p:nvGrpSpPr>
        <p:grpSpPr>
          <a:xfrm>
            <a:off x="3436620" y="5268467"/>
            <a:ext cx="2148840" cy="1290955"/>
            <a:chOff x="3436620" y="5268467"/>
            <a:chExt cx="2148840" cy="1290955"/>
          </a:xfrm>
        </p:grpSpPr>
        <p:sp>
          <p:nvSpPr>
            <p:cNvPr id="383" name="Google Shape;383;p17"/>
            <p:cNvSpPr/>
            <p:nvPr/>
          </p:nvSpPr>
          <p:spPr>
            <a:xfrm>
              <a:off x="3436620" y="5268467"/>
              <a:ext cx="2148840" cy="1290955"/>
            </a:xfrm>
            <a:custGeom>
              <a:rect b="b" l="l" r="r" t="t"/>
              <a:pathLst>
                <a:path extrusionOk="0" h="1290954" w="2148840">
                  <a:moveTo>
                    <a:pt x="2019807" y="0"/>
                  </a:moveTo>
                  <a:lnTo>
                    <a:pt x="129031" y="0"/>
                  </a:lnTo>
                  <a:lnTo>
                    <a:pt x="78813" y="10142"/>
                  </a:lnTo>
                  <a:lnTo>
                    <a:pt x="37798" y="37798"/>
                  </a:lnTo>
                  <a:lnTo>
                    <a:pt x="10142" y="78813"/>
                  </a:lnTo>
                  <a:lnTo>
                    <a:pt x="0" y="129031"/>
                  </a:lnTo>
                  <a:lnTo>
                    <a:pt x="0" y="1161745"/>
                  </a:lnTo>
                  <a:lnTo>
                    <a:pt x="10142" y="1211987"/>
                  </a:lnTo>
                  <a:lnTo>
                    <a:pt x="37798" y="1253018"/>
                  </a:lnTo>
                  <a:lnTo>
                    <a:pt x="78813" y="1280683"/>
                  </a:lnTo>
                  <a:lnTo>
                    <a:pt x="129031" y="1290827"/>
                  </a:lnTo>
                  <a:lnTo>
                    <a:pt x="2019807" y="1290827"/>
                  </a:lnTo>
                  <a:lnTo>
                    <a:pt x="2070026" y="1280683"/>
                  </a:lnTo>
                  <a:lnTo>
                    <a:pt x="2111041" y="1253018"/>
                  </a:lnTo>
                  <a:lnTo>
                    <a:pt x="2138697" y="1211987"/>
                  </a:lnTo>
                  <a:lnTo>
                    <a:pt x="2148840" y="1161745"/>
                  </a:lnTo>
                  <a:lnTo>
                    <a:pt x="2148840" y="129031"/>
                  </a:lnTo>
                  <a:lnTo>
                    <a:pt x="2138697" y="78813"/>
                  </a:lnTo>
                  <a:lnTo>
                    <a:pt x="2111041" y="37798"/>
                  </a:lnTo>
                  <a:lnTo>
                    <a:pt x="2070026" y="10142"/>
                  </a:lnTo>
                  <a:lnTo>
                    <a:pt x="2019807" y="0"/>
                  </a:lnTo>
                  <a:close/>
                </a:path>
              </a:pathLst>
            </a:custGeom>
            <a:solidFill>
              <a:srgbClr val="B6DF5E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4" name="Google Shape;384;p17"/>
            <p:cNvSpPr/>
            <p:nvPr/>
          </p:nvSpPr>
          <p:spPr>
            <a:xfrm>
              <a:off x="3436620" y="5268467"/>
              <a:ext cx="2148840" cy="1290955"/>
            </a:xfrm>
            <a:custGeom>
              <a:rect b="b" l="l" r="r" t="t"/>
              <a:pathLst>
                <a:path extrusionOk="0" h="1290954" w="2148840">
                  <a:moveTo>
                    <a:pt x="0" y="129031"/>
                  </a:moveTo>
                  <a:lnTo>
                    <a:pt x="10142" y="78813"/>
                  </a:lnTo>
                  <a:lnTo>
                    <a:pt x="37798" y="37798"/>
                  </a:lnTo>
                  <a:lnTo>
                    <a:pt x="78813" y="10142"/>
                  </a:lnTo>
                  <a:lnTo>
                    <a:pt x="129031" y="0"/>
                  </a:lnTo>
                  <a:lnTo>
                    <a:pt x="2019807" y="0"/>
                  </a:lnTo>
                  <a:lnTo>
                    <a:pt x="2070026" y="10142"/>
                  </a:lnTo>
                  <a:lnTo>
                    <a:pt x="2111041" y="37798"/>
                  </a:lnTo>
                  <a:lnTo>
                    <a:pt x="2138697" y="78813"/>
                  </a:lnTo>
                  <a:lnTo>
                    <a:pt x="2148840" y="129031"/>
                  </a:lnTo>
                  <a:lnTo>
                    <a:pt x="2148840" y="1161745"/>
                  </a:lnTo>
                  <a:lnTo>
                    <a:pt x="2138697" y="1211987"/>
                  </a:lnTo>
                  <a:lnTo>
                    <a:pt x="2111041" y="1253018"/>
                  </a:lnTo>
                  <a:lnTo>
                    <a:pt x="2070026" y="1280683"/>
                  </a:lnTo>
                  <a:lnTo>
                    <a:pt x="2019807" y="1290827"/>
                  </a:lnTo>
                  <a:lnTo>
                    <a:pt x="129031" y="1290827"/>
                  </a:lnTo>
                  <a:lnTo>
                    <a:pt x="78813" y="1280683"/>
                  </a:lnTo>
                  <a:lnTo>
                    <a:pt x="37798" y="1253018"/>
                  </a:lnTo>
                  <a:lnTo>
                    <a:pt x="10142" y="1211987"/>
                  </a:lnTo>
                  <a:lnTo>
                    <a:pt x="0" y="1161745"/>
                  </a:lnTo>
                  <a:lnTo>
                    <a:pt x="0" y="129031"/>
                  </a:lnTo>
                  <a:close/>
                </a:path>
              </a:pathLst>
            </a:custGeom>
            <a:noFill/>
            <a:ln cap="flat" cmpd="sng" w="15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85" name="Google Shape;385;p17"/>
          <p:cNvSpPr txBox="1"/>
          <p:nvPr/>
        </p:nvSpPr>
        <p:spPr>
          <a:xfrm>
            <a:off x="3975608" y="5778500"/>
            <a:ext cx="107188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analysis</a:t>
            </a:r>
            <a:endParaRPr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p17"/>
          <p:cNvSpPr/>
          <p:nvPr/>
        </p:nvSpPr>
        <p:spPr>
          <a:xfrm>
            <a:off x="2791967" y="5646420"/>
            <a:ext cx="455930" cy="533400"/>
          </a:xfrm>
          <a:custGeom>
            <a:rect b="b" l="l" r="r" t="t"/>
            <a:pathLst>
              <a:path extrusionOk="0" h="533400" w="455930">
                <a:moveTo>
                  <a:pt x="227837" y="0"/>
                </a:moveTo>
                <a:lnTo>
                  <a:pt x="0" y="266699"/>
                </a:lnTo>
                <a:lnTo>
                  <a:pt x="227837" y="533399"/>
                </a:lnTo>
                <a:lnTo>
                  <a:pt x="227837" y="426719"/>
                </a:lnTo>
                <a:lnTo>
                  <a:pt x="455675" y="426719"/>
                </a:lnTo>
                <a:lnTo>
                  <a:pt x="455675" y="106679"/>
                </a:lnTo>
                <a:lnTo>
                  <a:pt x="227837" y="106679"/>
                </a:lnTo>
                <a:lnTo>
                  <a:pt x="227837" y="0"/>
                </a:lnTo>
                <a:close/>
              </a:path>
            </a:pathLst>
          </a:custGeom>
          <a:solidFill>
            <a:srgbClr val="B6DF5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87" name="Google Shape;387;p17"/>
          <p:cNvGrpSpPr/>
          <p:nvPr/>
        </p:nvGrpSpPr>
        <p:grpSpPr>
          <a:xfrm>
            <a:off x="426720" y="5268467"/>
            <a:ext cx="2150745" cy="1290955"/>
            <a:chOff x="426720" y="5268467"/>
            <a:chExt cx="2150745" cy="1290955"/>
          </a:xfrm>
        </p:grpSpPr>
        <p:sp>
          <p:nvSpPr>
            <p:cNvPr id="388" name="Google Shape;388;p17"/>
            <p:cNvSpPr/>
            <p:nvPr/>
          </p:nvSpPr>
          <p:spPr>
            <a:xfrm>
              <a:off x="426720" y="5268467"/>
              <a:ext cx="2150745" cy="1290955"/>
            </a:xfrm>
            <a:custGeom>
              <a:rect b="b" l="l" r="r" t="t"/>
              <a:pathLst>
                <a:path extrusionOk="0" h="1290954" w="2150745">
                  <a:moveTo>
                    <a:pt x="2021332" y="0"/>
                  </a:moveTo>
                  <a:lnTo>
                    <a:pt x="129082" y="0"/>
                  </a:lnTo>
                  <a:lnTo>
                    <a:pt x="78840" y="10142"/>
                  </a:lnTo>
                  <a:lnTo>
                    <a:pt x="37809" y="37798"/>
                  </a:lnTo>
                  <a:lnTo>
                    <a:pt x="10144" y="78813"/>
                  </a:lnTo>
                  <a:lnTo>
                    <a:pt x="0" y="129031"/>
                  </a:lnTo>
                  <a:lnTo>
                    <a:pt x="0" y="1161745"/>
                  </a:lnTo>
                  <a:lnTo>
                    <a:pt x="10144" y="1211987"/>
                  </a:lnTo>
                  <a:lnTo>
                    <a:pt x="37809" y="1253018"/>
                  </a:lnTo>
                  <a:lnTo>
                    <a:pt x="78840" y="1280683"/>
                  </a:lnTo>
                  <a:lnTo>
                    <a:pt x="129082" y="1290827"/>
                  </a:lnTo>
                  <a:lnTo>
                    <a:pt x="2021332" y="1290827"/>
                  </a:lnTo>
                  <a:lnTo>
                    <a:pt x="2071550" y="1280683"/>
                  </a:lnTo>
                  <a:lnTo>
                    <a:pt x="2112565" y="1253018"/>
                  </a:lnTo>
                  <a:lnTo>
                    <a:pt x="2140221" y="1211987"/>
                  </a:lnTo>
                  <a:lnTo>
                    <a:pt x="2150364" y="1161745"/>
                  </a:lnTo>
                  <a:lnTo>
                    <a:pt x="2150364" y="129031"/>
                  </a:lnTo>
                  <a:lnTo>
                    <a:pt x="2140221" y="78813"/>
                  </a:lnTo>
                  <a:lnTo>
                    <a:pt x="2112565" y="37798"/>
                  </a:lnTo>
                  <a:lnTo>
                    <a:pt x="2071550" y="10142"/>
                  </a:lnTo>
                  <a:lnTo>
                    <a:pt x="2021332" y="0"/>
                  </a:lnTo>
                  <a:close/>
                </a:path>
              </a:pathLst>
            </a:custGeom>
            <a:solidFill>
              <a:srgbClr val="EEB151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89" name="Google Shape;389;p17"/>
            <p:cNvSpPr/>
            <p:nvPr/>
          </p:nvSpPr>
          <p:spPr>
            <a:xfrm>
              <a:off x="426720" y="5268467"/>
              <a:ext cx="2150745" cy="1290955"/>
            </a:xfrm>
            <a:custGeom>
              <a:rect b="b" l="l" r="r" t="t"/>
              <a:pathLst>
                <a:path extrusionOk="0" h="1290954" w="2150745">
                  <a:moveTo>
                    <a:pt x="0" y="129031"/>
                  </a:moveTo>
                  <a:lnTo>
                    <a:pt x="10144" y="78813"/>
                  </a:lnTo>
                  <a:lnTo>
                    <a:pt x="37809" y="37798"/>
                  </a:lnTo>
                  <a:lnTo>
                    <a:pt x="78840" y="10142"/>
                  </a:lnTo>
                  <a:lnTo>
                    <a:pt x="129082" y="0"/>
                  </a:lnTo>
                  <a:lnTo>
                    <a:pt x="2021332" y="0"/>
                  </a:lnTo>
                  <a:lnTo>
                    <a:pt x="2071550" y="10142"/>
                  </a:lnTo>
                  <a:lnTo>
                    <a:pt x="2112565" y="37798"/>
                  </a:lnTo>
                  <a:lnTo>
                    <a:pt x="2140221" y="78813"/>
                  </a:lnTo>
                  <a:lnTo>
                    <a:pt x="2150364" y="129031"/>
                  </a:lnTo>
                  <a:lnTo>
                    <a:pt x="2150364" y="1161745"/>
                  </a:lnTo>
                  <a:lnTo>
                    <a:pt x="2140221" y="1211987"/>
                  </a:lnTo>
                  <a:lnTo>
                    <a:pt x="2112565" y="1253018"/>
                  </a:lnTo>
                  <a:lnTo>
                    <a:pt x="2071550" y="1280683"/>
                  </a:lnTo>
                  <a:lnTo>
                    <a:pt x="2021332" y="1290827"/>
                  </a:lnTo>
                  <a:lnTo>
                    <a:pt x="129082" y="1290827"/>
                  </a:lnTo>
                  <a:lnTo>
                    <a:pt x="78840" y="1280683"/>
                  </a:lnTo>
                  <a:lnTo>
                    <a:pt x="37809" y="1253018"/>
                  </a:lnTo>
                  <a:lnTo>
                    <a:pt x="10144" y="1211987"/>
                  </a:lnTo>
                  <a:lnTo>
                    <a:pt x="0" y="1161745"/>
                  </a:lnTo>
                  <a:lnTo>
                    <a:pt x="0" y="129031"/>
                  </a:lnTo>
                  <a:close/>
                </a:path>
              </a:pathLst>
            </a:custGeom>
            <a:noFill/>
            <a:ln cap="flat" cmpd="sng" w="15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90" name="Google Shape;390;p17"/>
          <p:cNvSpPr txBox="1"/>
          <p:nvPr/>
        </p:nvSpPr>
        <p:spPr>
          <a:xfrm>
            <a:off x="1061415" y="5778500"/>
            <a:ext cx="880110" cy="2393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</a:t>
            </a:r>
            <a:endParaRPr sz="1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1" name="Google Shape;391;p17"/>
          <p:cNvSpPr txBox="1"/>
          <p:nvPr/>
        </p:nvSpPr>
        <p:spPr>
          <a:xfrm>
            <a:off x="3733546" y="2148585"/>
            <a:ext cx="445516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Flow chart of modelling</a:t>
            </a:r>
            <a:endParaRPr sz="36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6" name="Google Shape;396;p18"/>
          <p:cNvGrpSpPr/>
          <p:nvPr/>
        </p:nvGrpSpPr>
        <p:grpSpPr>
          <a:xfrm>
            <a:off x="0" y="0"/>
            <a:ext cx="12192000" cy="2185670"/>
            <a:chOff x="0" y="0"/>
            <a:chExt cx="12192000" cy="2185670"/>
          </a:xfrm>
        </p:grpSpPr>
        <p:pic>
          <p:nvPicPr>
            <p:cNvPr id="397" name="Google Shape;397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192000" cy="21854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8" name="Google Shape;398;p18"/>
            <p:cNvSpPr/>
            <p:nvPr/>
          </p:nvSpPr>
          <p:spPr>
            <a:xfrm>
              <a:off x="0" y="0"/>
              <a:ext cx="12192000" cy="2185670"/>
            </a:xfrm>
            <a:custGeom>
              <a:rect b="b" l="l" r="r" t="t"/>
              <a:pathLst>
                <a:path extrusionOk="0" h="2185670" w="12192000">
                  <a:moveTo>
                    <a:pt x="12192000" y="0"/>
                  </a:moveTo>
                  <a:lnTo>
                    <a:pt x="0" y="0"/>
                  </a:lnTo>
                  <a:lnTo>
                    <a:pt x="0" y="1887092"/>
                  </a:lnTo>
                  <a:lnTo>
                    <a:pt x="1996058" y="1887092"/>
                  </a:lnTo>
                  <a:lnTo>
                    <a:pt x="2377059" y="2172716"/>
                  </a:lnTo>
                  <a:lnTo>
                    <a:pt x="2385441" y="2175891"/>
                  </a:lnTo>
                  <a:lnTo>
                    <a:pt x="2398141" y="2180716"/>
                  </a:lnTo>
                  <a:lnTo>
                    <a:pt x="2410841" y="2185416"/>
                  </a:lnTo>
                  <a:lnTo>
                    <a:pt x="2421509" y="2185416"/>
                  </a:lnTo>
                  <a:lnTo>
                    <a:pt x="2434209" y="2185416"/>
                  </a:lnTo>
                  <a:lnTo>
                    <a:pt x="2444750" y="2180716"/>
                  </a:lnTo>
                  <a:lnTo>
                    <a:pt x="2457450" y="2175891"/>
                  </a:lnTo>
                  <a:lnTo>
                    <a:pt x="2465959" y="2172716"/>
                  </a:lnTo>
                  <a:lnTo>
                    <a:pt x="2846959" y="1887092"/>
                  </a:lnTo>
                  <a:lnTo>
                    <a:pt x="12192000" y="1887092"/>
                  </a:lnTo>
                  <a:lnTo>
                    <a:pt x="1219200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C5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399" name="Google Shape;399;p1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59052" y="556259"/>
              <a:ext cx="9073896" cy="117348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0" name="Google Shape;400;p18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740900">
            <a:spAutoFit/>
          </a:bodyPr>
          <a:lstStyle/>
          <a:p>
            <a:pPr indent="0" lvl="0" marL="173545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 sz="4000"/>
              <a:t>PREPARE DATA FOR MODELLING</a:t>
            </a:r>
            <a:endParaRPr sz="4000"/>
          </a:p>
        </p:txBody>
      </p:sp>
      <p:sp>
        <p:nvSpPr>
          <p:cNvPr id="401" name="Google Shape;401;p18"/>
          <p:cNvSpPr/>
          <p:nvPr/>
        </p:nvSpPr>
        <p:spPr>
          <a:xfrm>
            <a:off x="818388" y="3477767"/>
            <a:ext cx="8155305" cy="1504315"/>
          </a:xfrm>
          <a:custGeom>
            <a:rect b="b" l="l" r="r" t="t"/>
            <a:pathLst>
              <a:path extrusionOk="0" h="1504314" w="8155305">
                <a:moveTo>
                  <a:pt x="7402830" y="0"/>
                </a:moveTo>
                <a:lnTo>
                  <a:pt x="7402830" y="376047"/>
                </a:lnTo>
                <a:lnTo>
                  <a:pt x="0" y="376047"/>
                </a:lnTo>
                <a:lnTo>
                  <a:pt x="376047" y="752094"/>
                </a:lnTo>
                <a:lnTo>
                  <a:pt x="0" y="1128141"/>
                </a:lnTo>
                <a:lnTo>
                  <a:pt x="7402830" y="1128141"/>
                </a:lnTo>
                <a:lnTo>
                  <a:pt x="7402830" y="1504188"/>
                </a:lnTo>
                <a:lnTo>
                  <a:pt x="8154923" y="752094"/>
                </a:lnTo>
                <a:lnTo>
                  <a:pt x="7402830" y="0"/>
                </a:lnTo>
                <a:close/>
              </a:path>
            </a:pathLst>
          </a:custGeom>
          <a:solidFill>
            <a:srgbClr val="CAEAE7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2" name="Google Shape;402;p18"/>
          <p:cNvSpPr txBox="1"/>
          <p:nvPr/>
        </p:nvSpPr>
        <p:spPr>
          <a:xfrm>
            <a:off x="1420494" y="2767964"/>
            <a:ext cx="1167130" cy="9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9675">
            <a:spAutoFit/>
          </a:bodyPr>
          <a:lstStyle/>
          <a:p>
            <a:pPr indent="-13970" lvl="0" marL="26034" marR="5080" rtl="0" algn="just">
              <a:lnSpc>
                <a:spcPct val="10363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Drop high correlated variables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03" name="Google Shape;403;p18"/>
          <p:cNvGrpSpPr/>
          <p:nvPr/>
        </p:nvGrpSpPr>
        <p:grpSpPr>
          <a:xfrm>
            <a:off x="1816608" y="2415539"/>
            <a:ext cx="6417564" cy="2002663"/>
            <a:chOff x="1816608" y="2415539"/>
            <a:chExt cx="6417564" cy="2002663"/>
          </a:xfrm>
        </p:grpSpPr>
        <p:sp>
          <p:nvSpPr>
            <p:cNvPr id="404" name="Google Shape;404;p18"/>
            <p:cNvSpPr/>
            <p:nvPr/>
          </p:nvSpPr>
          <p:spPr>
            <a:xfrm>
              <a:off x="1816608" y="4041647"/>
              <a:ext cx="376555" cy="376555"/>
            </a:xfrm>
            <a:custGeom>
              <a:rect b="b" l="l" r="r" t="t"/>
              <a:pathLst>
                <a:path extrusionOk="0" h="376554" w="376555">
                  <a:moveTo>
                    <a:pt x="188214" y="0"/>
                  </a:moveTo>
                  <a:lnTo>
                    <a:pt x="138200" y="6727"/>
                  </a:lnTo>
                  <a:lnTo>
                    <a:pt x="93246" y="25710"/>
                  </a:lnTo>
                  <a:lnTo>
                    <a:pt x="55149" y="55149"/>
                  </a:lnTo>
                  <a:lnTo>
                    <a:pt x="25710" y="93246"/>
                  </a:lnTo>
                  <a:lnTo>
                    <a:pt x="6727" y="138200"/>
                  </a:lnTo>
                  <a:lnTo>
                    <a:pt x="0" y="188213"/>
                  </a:lnTo>
                  <a:lnTo>
                    <a:pt x="6727" y="238227"/>
                  </a:lnTo>
                  <a:lnTo>
                    <a:pt x="25710" y="283181"/>
                  </a:lnTo>
                  <a:lnTo>
                    <a:pt x="55149" y="321278"/>
                  </a:lnTo>
                  <a:lnTo>
                    <a:pt x="93246" y="350717"/>
                  </a:lnTo>
                  <a:lnTo>
                    <a:pt x="138200" y="369700"/>
                  </a:lnTo>
                  <a:lnTo>
                    <a:pt x="188214" y="376427"/>
                  </a:lnTo>
                  <a:lnTo>
                    <a:pt x="238227" y="369700"/>
                  </a:lnTo>
                  <a:lnTo>
                    <a:pt x="283181" y="350717"/>
                  </a:lnTo>
                  <a:lnTo>
                    <a:pt x="321278" y="321278"/>
                  </a:lnTo>
                  <a:lnTo>
                    <a:pt x="350717" y="283181"/>
                  </a:lnTo>
                  <a:lnTo>
                    <a:pt x="369700" y="238227"/>
                  </a:lnTo>
                  <a:lnTo>
                    <a:pt x="376428" y="188213"/>
                  </a:lnTo>
                  <a:lnTo>
                    <a:pt x="369700" y="138200"/>
                  </a:lnTo>
                  <a:lnTo>
                    <a:pt x="350717" y="93246"/>
                  </a:lnTo>
                  <a:lnTo>
                    <a:pt x="321278" y="55149"/>
                  </a:lnTo>
                  <a:lnTo>
                    <a:pt x="283181" y="25710"/>
                  </a:lnTo>
                  <a:lnTo>
                    <a:pt x="238227" y="6727"/>
                  </a:lnTo>
                  <a:lnTo>
                    <a:pt x="188214" y="0"/>
                  </a:lnTo>
                  <a:close/>
                </a:path>
              </a:pathLst>
            </a:custGeom>
            <a:solidFill>
              <a:srgbClr val="00C5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5" name="Google Shape;405;p18"/>
            <p:cNvSpPr/>
            <p:nvPr/>
          </p:nvSpPr>
          <p:spPr>
            <a:xfrm>
              <a:off x="1816608" y="4041647"/>
              <a:ext cx="376555" cy="376555"/>
            </a:xfrm>
            <a:custGeom>
              <a:rect b="b" l="l" r="r" t="t"/>
              <a:pathLst>
                <a:path extrusionOk="0" h="376554" w="376555">
                  <a:moveTo>
                    <a:pt x="0" y="188213"/>
                  </a:moveTo>
                  <a:lnTo>
                    <a:pt x="6727" y="138200"/>
                  </a:lnTo>
                  <a:lnTo>
                    <a:pt x="25710" y="93246"/>
                  </a:lnTo>
                  <a:lnTo>
                    <a:pt x="55149" y="55149"/>
                  </a:lnTo>
                  <a:lnTo>
                    <a:pt x="93246" y="25710"/>
                  </a:lnTo>
                  <a:lnTo>
                    <a:pt x="138200" y="6727"/>
                  </a:lnTo>
                  <a:lnTo>
                    <a:pt x="188214" y="0"/>
                  </a:lnTo>
                  <a:lnTo>
                    <a:pt x="238227" y="6727"/>
                  </a:lnTo>
                  <a:lnTo>
                    <a:pt x="283181" y="25710"/>
                  </a:lnTo>
                  <a:lnTo>
                    <a:pt x="321278" y="55149"/>
                  </a:lnTo>
                  <a:lnTo>
                    <a:pt x="350717" y="93246"/>
                  </a:lnTo>
                  <a:lnTo>
                    <a:pt x="369700" y="138200"/>
                  </a:lnTo>
                  <a:lnTo>
                    <a:pt x="376428" y="188213"/>
                  </a:lnTo>
                  <a:lnTo>
                    <a:pt x="369700" y="238227"/>
                  </a:lnTo>
                  <a:lnTo>
                    <a:pt x="350717" y="283181"/>
                  </a:lnTo>
                  <a:lnTo>
                    <a:pt x="321278" y="321278"/>
                  </a:lnTo>
                  <a:lnTo>
                    <a:pt x="283181" y="350717"/>
                  </a:lnTo>
                  <a:lnTo>
                    <a:pt x="238227" y="369700"/>
                  </a:lnTo>
                  <a:lnTo>
                    <a:pt x="188214" y="376427"/>
                  </a:lnTo>
                  <a:lnTo>
                    <a:pt x="138200" y="369700"/>
                  </a:lnTo>
                  <a:lnTo>
                    <a:pt x="93246" y="350717"/>
                  </a:lnTo>
                  <a:lnTo>
                    <a:pt x="55149" y="321278"/>
                  </a:lnTo>
                  <a:lnTo>
                    <a:pt x="25710" y="283181"/>
                  </a:lnTo>
                  <a:lnTo>
                    <a:pt x="6727" y="238227"/>
                  </a:lnTo>
                  <a:lnTo>
                    <a:pt x="0" y="188213"/>
                  </a:lnTo>
                  <a:close/>
                </a:path>
              </a:pathLst>
            </a:custGeom>
            <a:noFill/>
            <a:ln cap="flat" cmpd="sng" w="15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6" name="Google Shape;406;p18"/>
            <p:cNvSpPr/>
            <p:nvPr/>
          </p:nvSpPr>
          <p:spPr>
            <a:xfrm>
              <a:off x="4300727" y="4041647"/>
              <a:ext cx="375285" cy="376555"/>
            </a:xfrm>
            <a:custGeom>
              <a:rect b="b" l="l" r="r" t="t"/>
              <a:pathLst>
                <a:path extrusionOk="0" h="376554" w="375285">
                  <a:moveTo>
                    <a:pt x="187451" y="0"/>
                  </a:moveTo>
                  <a:lnTo>
                    <a:pt x="137627" y="6727"/>
                  </a:lnTo>
                  <a:lnTo>
                    <a:pt x="92851" y="25710"/>
                  </a:lnTo>
                  <a:lnTo>
                    <a:pt x="54911" y="55149"/>
                  </a:lnTo>
                  <a:lnTo>
                    <a:pt x="25597" y="93246"/>
                  </a:lnTo>
                  <a:lnTo>
                    <a:pt x="6697" y="138200"/>
                  </a:lnTo>
                  <a:lnTo>
                    <a:pt x="0" y="188213"/>
                  </a:lnTo>
                  <a:lnTo>
                    <a:pt x="6697" y="238227"/>
                  </a:lnTo>
                  <a:lnTo>
                    <a:pt x="25597" y="283181"/>
                  </a:lnTo>
                  <a:lnTo>
                    <a:pt x="54911" y="321278"/>
                  </a:lnTo>
                  <a:lnTo>
                    <a:pt x="92851" y="350717"/>
                  </a:lnTo>
                  <a:lnTo>
                    <a:pt x="137627" y="369700"/>
                  </a:lnTo>
                  <a:lnTo>
                    <a:pt x="187451" y="376427"/>
                  </a:lnTo>
                  <a:lnTo>
                    <a:pt x="237276" y="369700"/>
                  </a:lnTo>
                  <a:lnTo>
                    <a:pt x="282052" y="350717"/>
                  </a:lnTo>
                  <a:lnTo>
                    <a:pt x="319992" y="321278"/>
                  </a:lnTo>
                  <a:lnTo>
                    <a:pt x="349306" y="283181"/>
                  </a:lnTo>
                  <a:lnTo>
                    <a:pt x="368206" y="238227"/>
                  </a:lnTo>
                  <a:lnTo>
                    <a:pt x="374904" y="188213"/>
                  </a:lnTo>
                  <a:lnTo>
                    <a:pt x="368206" y="138200"/>
                  </a:lnTo>
                  <a:lnTo>
                    <a:pt x="349306" y="93246"/>
                  </a:lnTo>
                  <a:lnTo>
                    <a:pt x="319992" y="55149"/>
                  </a:lnTo>
                  <a:lnTo>
                    <a:pt x="282052" y="25710"/>
                  </a:lnTo>
                  <a:lnTo>
                    <a:pt x="237276" y="6727"/>
                  </a:lnTo>
                  <a:lnTo>
                    <a:pt x="187451" y="0"/>
                  </a:lnTo>
                  <a:close/>
                </a:path>
              </a:pathLst>
            </a:custGeom>
            <a:solidFill>
              <a:srgbClr val="00C5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07" name="Google Shape;407;p18"/>
            <p:cNvSpPr/>
            <p:nvPr/>
          </p:nvSpPr>
          <p:spPr>
            <a:xfrm>
              <a:off x="4300727" y="4041647"/>
              <a:ext cx="375285" cy="376555"/>
            </a:xfrm>
            <a:custGeom>
              <a:rect b="b" l="l" r="r" t="t"/>
              <a:pathLst>
                <a:path extrusionOk="0" h="376554" w="375285">
                  <a:moveTo>
                    <a:pt x="0" y="188213"/>
                  </a:moveTo>
                  <a:lnTo>
                    <a:pt x="6697" y="138200"/>
                  </a:lnTo>
                  <a:lnTo>
                    <a:pt x="25597" y="93246"/>
                  </a:lnTo>
                  <a:lnTo>
                    <a:pt x="54911" y="55149"/>
                  </a:lnTo>
                  <a:lnTo>
                    <a:pt x="92851" y="25710"/>
                  </a:lnTo>
                  <a:lnTo>
                    <a:pt x="137627" y="6727"/>
                  </a:lnTo>
                  <a:lnTo>
                    <a:pt x="187451" y="0"/>
                  </a:lnTo>
                  <a:lnTo>
                    <a:pt x="237276" y="6727"/>
                  </a:lnTo>
                  <a:lnTo>
                    <a:pt x="282052" y="25710"/>
                  </a:lnTo>
                  <a:lnTo>
                    <a:pt x="319992" y="55149"/>
                  </a:lnTo>
                  <a:lnTo>
                    <a:pt x="349306" y="93246"/>
                  </a:lnTo>
                  <a:lnTo>
                    <a:pt x="368206" y="138200"/>
                  </a:lnTo>
                  <a:lnTo>
                    <a:pt x="374904" y="188213"/>
                  </a:lnTo>
                  <a:lnTo>
                    <a:pt x="368206" y="238227"/>
                  </a:lnTo>
                  <a:lnTo>
                    <a:pt x="349306" y="283181"/>
                  </a:lnTo>
                  <a:lnTo>
                    <a:pt x="319992" y="321278"/>
                  </a:lnTo>
                  <a:lnTo>
                    <a:pt x="282052" y="350717"/>
                  </a:lnTo>
                  <a:lnTo>
                    <a:pt x="237276" y="369700"/>
                  </a:lnTo>
                  <a:lnTo>
                    <a:pt x="187451" y="376427"/>
                  </a:lnTo>
                  <a:lnTo>
                    <a:pt x="137627" y="369700"/>
                  </a:lnTo>
                  <a:lnTo>
                    <a:pt x="92851" y="350717"/>
                  </a:lnTo>
                  <a:lnTo>
                    <a:pt x="54911" y="321278"/>
                  </a:lnTo>
                  <a:lnTo>
                    <a:pt x="25597" y="283181"/>
                  </a:lnTo>
                  <a:lnTo>
                    <a:pt x="6697" y="238227"/>
                  </a:lnTo>
                  <a:lnTo>
                    <a:pt x="0" y="188213"/>
                  </a:lnTo>
                  <a:close/>
                </a:path>
              </a:pathLst>
            </a:custGeom>
            <a:noFill/>
            <a:ln cap="flat" cmpd="sng" w="15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408" name="Google Shape;408;p1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481572" y="2415539"/>
              <a:ext cx="1063752" cy="600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9" name="Google Shape;409;p1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5789676" y="2705099"/>
              <a:ext cx="2444496" cy="6004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18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347459" y="2994659"/>
              <a:ext cx="1330452" cy="6004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18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187440" y="3282695"/>
              <a:ext cx="1653539" cy="6004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2" name="Google Shape;412;p18"/>
          <p:cNvSpPr txBox="1"/>
          <p:nvPr/>
        </p:nvSpPr>
        <p:spPr>
          <a:xfrm>
            <a:off x="3475735" y="4700778"/>
            <a:ext cx="2025014" cy="12280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spAutoFit/>
          </a:bodyPr>
          <a:lstStyle/>
          <a:p>
            <a:pPr indent="-635" lvl="0" marL="12065" marR="5080" rtl="0" algn="ctr">
              <a:lnSpc>
                <a:spcPct val="86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Dummy creations(variable on counted categories)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3" name="Google Shape;413;p18"/>
          <p:cNvSpPr txBox="1"/>
          <p:nvPr/>
        </p:nvSpPr>
        <p:spPr>
          <a:xfrm>
            <a:off x="5950458" y="2478786"/>
            <a:ext cx="2042160" cy="12274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8400">
            <a:spAutoFit/>
          </a:bodyPr>
          <a:lstStyle/>
          <a:p>
            <a:pPr indent="1904" lvl="0" marL="12700" marR="5080" rtl="0" algn="ctr">
              <a:lnSpc>
                <a:spcPct val="86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Label encoding(variable on large categories)</a:t>
            </a:r>
            <a:endParaRPr sz="22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14" name="Google Shape;414;p18"/>
          <p:cNvGrpSpPr/>
          <p:nvPr/>
        </p:nvGrpSpPr>
        <p:grpSpPr>
          <a:xfrm>
            <a:off x="6783324" y="4041648"/>
            <a:ext cx="376555" cy="376555"/>
            <a:chOff x="6783324" y="4041648"/>
            <a:chExt cx="376555" cy="376555"/>
          </a:xfrm>
        </p:grpSpPr>
        <p:sp>
          <p:nvSpPr>
            <p:cNvPr id="415" name="Google Shape;415;p18"/>
            <p:cNvSpPr/>
            <p:nvPr/>
          </p:nvSpPr>
          <p:spPr>
            <a:xfrm>
              <a:off x="6783324" y="4041648"/>
              <a:ext cx="376555" cy="376555"/>
            </a:xfrm>
            <a:custGeom>
              <a:rect b="b" l="l" r="r" t="t"/>
              <a:pathLst>
                <a:path extrusionOk="0" h="376554" w="376554">
                  <a:moveTo>
                    <a:pt x="188214" y="0"/>
                  </a:moveTo>
                  <a:lnTo>
                    <a:pt x="138200" y="6727"/>
                  </a:lnTo>
                  <a:lnTo>
                    <a:pt x="93246" y="25710"/>
                  </a:lnTo>
                  <a:lnTo>
                    <a:pt x="55149" y="55149"/>
                  </a:lnTo>
                  <a:lnTo>
                    <a:pt x="25710" y="93246"/>
                  </a:lnTo>
                  <a:lnTo>
                    <a:pt x="6727" y="138200"/>
                  </a:lnTo>
                  <a:lnTo>
                    <a:pt x="0" y="188213"/>
                  </a:lnTo>
                  <a:lnTo>
                    <a:pt x="6727" y="238227"/>
                  </a:lnTo>
                  <a:lnTo>
                    <a:pt x="25710" y="283181"/>
                  </a:lnTo>
                  <a:lnTo>
                    <a:pt x="55149" y="321278"/>
                  </a:lnTo>
                  <a:lnTo>
                    <a:pt x="93246" y="350717"/>
                  </a:lnTo>
                  <a:lnTo>
                    <a:pt x="138200" y="369700"/>
                  </a:lnTo>
                  <a:lnTo>
                    <a:pt x="188214" y="376427"/>
                  </a:lnTo>
                  <a:lnTo>
                    <a:pt x="238227" y="369700"/>
                  </a:lnTo>
                  <a:lnTo>
                    <a:pt x="283181" y="350717"/>
                  </a:lnTo>
                  <a:lnTo>
                    <a:pt x="321278" y="321278"/>
                  </a:lnTo>
                  <a:lnTo>
                    <a:pt x="350717" y="283181"/>
                  </a:lnTo>
                  <a:lnTo>
                    <a:pt x="369700" y="238227"/>
                  </a:lnTo>
                  <a:lnTo>
                    <a:pt x="376427" y="188213"/>
                  </a:lnTo>
                  <a:lnTo>
                    <a:pt x="369700" y="138200"/>
                  </a:lnTo>
                  <a:lnTo>
                    <a:pt x="350717" y="93246"/>
                  </a:lnTo>
                  <a:lnTo>
                    <a:pt x="321278" y="55149"/>
                  </a:lnTo>
                  <a:lnTo>
                    <a:pt x="283181" y="25710"/>
                  </a:lnTo>
                  <a:lnTo>
                    <a:pt x="238227" y="6727"/>
                  </a:lnTo>
                  <a:lnTo>
                    <a:pt x="188214" y="0"/>
                  </a:lnTo>
                  <a:close/>
                </a:path>
              </a:pathLst>
            </a:custGeom>
            <a:solidFill>
              <a:srgbClr val="00C5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6" name="Google Shape;416;p18"/>
            <p:cNvSpPr/>
            <p:nvPr/>
          </p:nvSpPr>
          <p:spPr>
            <a:xfrm>
              <a:off x="6783324" y="4041648"/>
              <a:ext cx="376555" cy="376555"/>
            </a:xfrm>
            <a:custGeom>
              <a:rect b="b" l="l" r="r" t="t"/>
              <a:pathLst>
                <a:path extrusionOk="0" h="376554" w="376554">
                  <a:moveTo>
                    <a:pt x="0" y="188213"/>
                  </a:moveTo>
                  <a:lnTo>
                    <a:pt x="6727" y="138200"/>
                  </a:lnTo>
                  <a:lnTo>
                    <a:pt x="25710" y="93246"/>
                  </a:lnTo>
                  <a:lnTo>
                    <a:pt x="55149" y="55149"/>
                  </a:lnTo>
                  <a:lnTo>
                    <a:pt x="93246" y="25710"/>
                  </a:lnTo>
                  <a:lnTo>
                    <a:pt x="138200" y="6727"/>
                  </a:lnTo>
                  <a:lnTo>
                    <a:pt x="188214" y="0"/>
                  </a:lnTo>
                  <a:lnTo>
                    <a:pt x="238227" y="6727"/>
                  </a:lnTo>
                  <a:lnTo>
                    <a:pt x="283181" y="25710"/>
                  </a:lnTo>
                  <a:lnTo>
                    <a:pt x="321278" y="55149"/>
                  </a:lnTo>
                  <a:lnTo>
                    <a:pt x="350717" y="93246"/>
                  </a:lnTo>
                  <a:lnTo>
                    <a:pt x="369700" y="138200"/>
                  </a:lnTo>
                  <a:lnTo>
                    <a:pt x="376427" y="188213"/>
                  </a:lnTo>
                  <a:lnTo>
                    <a:pt x="369700" y="238227"/>
                  </a:lnTo>
                  <a:lnTo>
                    <a:pt x="350717" y="283181"/>
                  </a:lnTo>
                  <a:lnTo>
                    <a:pt x="321278" y="321278"/>
                  </a:lnTo>
                  <a:lnTo>
                    <a:pt x="283181" y="350717"/>
                  </a:lnTo>
                  <a:lnTo>
                    <a:pt x="238227" y="369700"/>
                  </a:lnTo>
                  <a:lnTo>
                    <a:pt x="188214" y="376427"/>
                  </a:lnTo>
                  <a:lnTo>
                    <a:pt x="138200" y="369700"/>
                  </a:lnTo>
                  <a:lnTo>
                    <a:pt x="93246" y="350717"/>
                  </a:lnTo>
                  <a:lnTo>
                    <a:pt x="55149" y="321278"/>
                  </a:lnTo>
                  <a:lnTo>
                    <a:pt x="25710" y="283181"/>
                  </a:lnTo>
                  <a:lnTo>
                    <a:pt x="6727" y="238227"/>
                  </a:lnTo>
                  <a:lnTo>
                    <a:pt x="0" y="188213"/>
                  </a:lnTo>
                  <a:close/>
                </a:path>
              </a:pathLst>
            </a:custGeom>
            <a:noFill/>
            <a:ln cap="flat" cmpd="sng" w="15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417" name="Google Shape;417;p18"/>
          <p:cNvGrpSpPr/>
          <p:nvPr/>
        </p:nvGrpSpPr>
        <p:grpSpPr>
          <a:xfrm>
            <a:off x="9186672" y="3529584"/>
            <a:ext cx="2452370" cy="1511935"/>
            <a:chOff x="9186672" y="3529584"/>
            <a:chExt cx="2452370" cy="1511935"/>
          </a:xfrm>
        </p:grpSpPr>
        <p:sp>
          <p:nvSpPr>
            <p:cNvPr id="418" name="Google Shape;418;p18"/>
            <p:cNvSpPr/>
            <p:nvPr/>
          </p:nvSpPr>
          <p:spPr>
            <a:xfrm>
              <a:off x="9186672" y="3529584"/>
              <a:ext cx="2452370" cy="1511935"/>
            </a:xfrm>
            <a:custGeom>
              <a:rect b="b" l="l" r="r" t="t"/>
              <a:pathLst>
                <a:path extrusionOk="0" h="1511935" w="2452370">
                  <a:moveTo>
                    <a:pt x="2200148" y="0"/>
                  </a:moveTo>
                  <a:lnTo>
                    <a:pt x="251968" y="0"/>
                  </a:lnTo>
                  <a:lnTo>
                    <a:pt x="206667" y="4058"/>
                  </a:lnTo>
                  <a:lnTo>
                    <a:pt x="164034" y="15759"/>
                  </a:lnTo>
                  <a:lnTo>
                    <a:pt x="124779" y="34393"/>
                  </a:lnTo>
                  <a:lnTo>
                    <a:pt x="89614" y="59248"/>
                  </a:lnTo>
                  <a:lnTo>
                    <a:pt x="59248" y="89614"/>
                  </a:lnTo>
                  <a:lnTo>
                    <a:pt x="34393" y="124779"/>
                  </a:lnTo>
                  <a:lnTo>
                    <a:pt x="15759" y="164034"/>
                  </a:lnTo>
                  <a:lnTo>
                    <a:pt x="4058" y="206667"/>
                  </a:lnTo>
                  <a:lnTo>
                    <a:pt x="0" y="251967"/>
                  </a:lnTo>
                  <a:lnTo>
                    <a:pt x="0" y="1259839"/>
                  </a:lnTo>
                  <a:lnTo>
                    <a:pt x="4058" y="1305140"/>
                  </a:lnTo>
                  <a:lnTo>
                    <a:pt x="15759" y="1347773"/>
                  </a:lnTo>
                  <a:lnTo>
                    <a:pt x="34393" y="1387028"/>
                  </a:lnTo>
                  <a:lnTo>
                    <a:pt x="59248" y="1422193"/>
                  </a:lnTo>
                  <a:lnTo>
                    <a:pt x="89614" y="1452559"/>
                  </a:lnTo>
                  <a:lnTo>
                    <a:pt x="124779" y="1477414"/>
                  </a:lnTo>
                  <a:lnTo>
                    <a:pt x="164034" y="1496048"/>
                  </a:lnTo>
                  <a:lnTo>
                    <a:pt x="206667" y="1507749"/>
                  </a:lnTo>
                  <a:lnTo>
                    <a:pt x="251968" y="1511808"/>
                  </a:lnTo>
                  <a:lnTo>
                    <a:pt x="2200148" y="1511808"/>
                  </a:lnTo>
                  <a:lnTo>
                    <a:pt x="2245448" y="1507749"/>
                  </a:lnTo>
                  <a:lnTo>
                    <a:pt x="2288081" y="1496048"/>
                  </a:lnTo>
                  <a:lnTo>
                    <a:pt x="2327336" y="1477414"/>
                  </a:lnTo>
                  <a:lnTo>
                    <a:pt x="2362501" y="1452559"/>
                  </a:lnTo>
                  <a:lnTo>
                    <a:pt x="2392867" y="1422193"/>
                  </a:lnTo>
                  <a:lnTo>
                    <a:pt x="2417722" y="1387028"/>
                  </a:lnTo>
                  <a:lnTo>
                    <a:pt x="2436356" y="1347773"/>
                  </a:lnTo>
                  <a:lnTo>
                    <a:pt x="2448057" y="1305140"/>
                  </a:lnTo>
                  <a:lnTo>
                    <a:pt x="2452116" y="1259839"/>
                  </a:lnTo>
                  <a:lnTo>
                    <a:pt x="2452116" y="251967"/>
                  </a:lnTo>
                  <a:lnTo>
                    <a:pt x="2448057" y="206667"/>
                  </a:lnTo>
                  <a:lnTo>
                    <a:pt x="2436356" y="164034"/>
                  </a:lnTo>
                  <a:lnTo>
                    <a:pt x="2417722" y="124779"/>
                  </a:lnTo>
                  <a:lnTo>
                    <a:pt x="2392867" y="89614"/>
                  </a:lnTo>
                  <a:lnTo>
                    <a:pt x="2362501" y="59248"/>
                  </a:lnTo>
                  <a:lnTo>
                    <a:pt x="2327336" y="34393"/>
                  </a:lnTo>
                  <a:lnTo>
                    <a:pt x="2288081" y="15759"/>
                  </a:lnTo>
                  <a:lnTo>
                    <a:pt x="2245448" y="4058"/>
                  </a:lnTo>
                  <a:lnTo>
                    <a:pt x="2200148" y="0"/>
                  </a:lnTo>
                  <a:close/>
                </a:path>
              </a:pathLst>
            </a:custGeom>
            <a:solidFill>
              <a:srgbClr val="00C5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19" name="Google Shape;419;p18"/>
            <p:cNvSpPr/>
            <p:nvPr/>
          </p:nvSpPr>
          <p:spPr>
            <a:xfrm>
              <a:off x="9186672" y="3529584"/>
              <a:ext cx="2452370" cy="1511935"/>
            </a:xfrm>
            <a:custGeom>
              <a:rect b="b" l="l" r="r" t="t"/>
              <a:pathLst>
                <a:path extrusionOk="0" h="1511935" w="2452370">
                  <a:moveTo>
                    <a:pt x="0" y="251967"/>
                  </a:moveTo>
                  <a:lnTo>
                    <a:pt x="4058" y="206667"/>
                  </a:lnTo>
                  <a:lnTo>
                    <a:pt x="15759" y="164034"/>
                  </a:lnTo>
                  <a:lnTo>
                    <a:pt x="34393" y="124779"/>
                  </a:lnTo>
                  <a:lnTo>
                    <a:pt x="59248" y="89614"/>
                  </a:lnTo>
                  <a:lnTo>
                    <a:pt x="89614" y="59248"/>
                  </a:lnTo>
                  <a:lnTo>
                    <a:pt x="124779" y="34393"/>
                  </a:lnTo>
                  <a:lnTo>
                    <a:pt x="164034" y="15759"/>
                  </a:lnTo>
                  <a:lnTo>
                    <a:pt x="206667" y="4058"/>
                  </a:lnTo>
                  <a:lnTo>
                    <a:pt x="251968" y="0"/>
                  </a:lnTo>
                  <a:lnTo>
                    <a:pt x="2200148" y="0"/>
                  </a:lnTo>
                  <a:lnTo>
                    <a:pt x="2245448" y="4058"/>
                  </a:lnTo>
                  <a:lnTo>
                    <a:pt x="2288081" y="15759"/>
                  </a:lnTo>
                  <a:lnTo>
                    <a:pt x="2327336" y="34393"/>
                  </a:lnTo>
                  <a:lnTo>
                    <a:pt x="2362501" y="59248"/>
                  </a:lnTo>
                  <a:lnTo>
                    <a:pt x="2392867" y="89614"/>
                  </a:lnTo>
                  <a:lnTo>
                    <a:pt x="2417722" y="124779"/>
                  </a:lnTo>
                  <a:lnTo>
                    <a:pt x="2436356" y="164034"/>
                  </a:lnTo>
                  <a:lnTo>
                    <a:pt x="2448057" y="206667"/>
                  </a:lnTo>
                  <a:lnTo>
                    <a:pt x="2452116" y="251967"/>
                  </a:lnTo>
                  <a:lnTo>
                    <a:pt x="2452116" y="1259839"/>
                  </a:lnTo>
                  <a:lnTo>
                    <a:pt x="2448057" y="1305140"/>
                  </a:lnTo>
                  <a:lnTo>
                    <a:pt x="2436356" y="1347773"/>
                  </a:lnTo>
                  <a:lnTo>
                    <a:pt x="2417722" y="1387028"/>
                  </a:lnTo>
                  <a:lnTo>
                    <a:pt x="2392867" y="1422193"/>
                  </a:lnTo>
                  <a:lnTo>
                    <a:pt x="2362501" y="1452559"/>
                  </a:lnTo>
                  <a:lnTo>
                    <a:pt x="2327336" y="1477414"/>
                  </a:lnTo>
                  <a:lnTo>
                    <a:pt x="2288081" y="1496048"/>
                  </a:lnTo>
                  <a:lnTo>
                    <a:pt x="2245448" y="1507749"/>
                  </a:lnTo>
                  <a:lnTo>
                    <a:pt x="2200148" y="1511808"/>
                  </a:lnTo>
                  <a:lnTo>
                    <a:pt x="251968" y="1511808"/>
                  </a:lnTo>
                  <a:lnTo>
                    <a:pt x="206667" y="1507749"/>
                  </a:lnTo>
                  <a:lnTo>
                    <a:pt x="164034" y="1496048"/>
                  </a:lnTo>
                  <a:lnTo>
                    <a:pt x="124779" y="1477414"/>
                  </a:lnTo>
                  <a:lnTo>
                    <a:pt x="89614" y="1452559"/>
                  </a:lnTo>
                  <a:lnTo>
                    <a:pt x="59248" y="1422193"/>
                  </a:lnTo>
                  <a:lnTo>
                    <a:pt x="34393" y="1387028"/>
                  </a:lnTo>
                  <a:lnTo>
                    <a:pt x="15759" y="1347773"/>
                  </a:lnTo>
                  <a:lnTo>
                    <a:pt x="4058" y="1305140"/>
                  </a:lnTo>
                  <a:lnTo>
                    <a:pt x="0" y="1259839"/>
                  </a:lnTo>
                  <a:lnTo>
                    <a:pt x="0" y="251967"/>
                  </a:lnTo>
                  <a:close/>
                </a:path>
              </a:pathLst>
            </a:custGeom>
            <a:noFill/>
            <a:ln cap="flat" cmpd="sng" w="15225">
              <a:solidFill>
                <a:srgbClr val="0091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20" name="Google Shape;420;p18"/>
          <p:cNvSpPr txBox="1"/>
          <p:nvPr/>
        </p:nvSpPr>
        <p:spPr>
          <a:xfrm>
            <a:off x="9573006" y="3854957"/>
            <a:ext cx="1682114" cy="848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065" marR="508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ready for the splitting into X,y (train,test)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19"/>
          <p:cNvGrpSpPr/>
          <p:nvPr/>
        </p:nvGrpSpPr>
        <p:grpSpPr>
          <a:xfrm>
            <a:off x="650748" y="269747"/>
            <a:ext cx="11279124" cy="5015865"/>
            <a:chOff x="650748" y="269747"/>
            <a:chExt cx="11279124" cy="5015865"/>
          </a:xfrm>
        </p:grpSpPr>
        <p:pic>
          <p:nvPicPr>
            <p:cNvPr id="426" name="Google Shape;426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50748" y="269747"/>
              <a:ext cx="11279124" cy="4373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7" name="Google Shape;427;p19"/>
            <p:cNvSpPr/>
            <p:nvPr/>
          </p:nvSpPr>
          <p:spPr>
            <a:xfrm>
              <a:off x="5849112" y="4643627"/>
              <a:ext cx="303530" cy="641985"/>
            </a:xfrm>
            <a:custGeom>
              <a:rect b="b" l="l" r="r" t="t"/>
              <a:pathLst>
                <a:path extrusionOk="0" h="641985" w="303529">
                  <a:moveTo>
                    <a:pt x="227457" y="0"/>
                  </a:moveTo>
                  <a:lnTo>
                    <a:pt x="75818" y="0"/>
                  </a:lnTo>
                  <a:lnTo>
                    <a:pt x="75818" y="489966"/>
                  </a:lnTo>
                  <a:lnTo>
                    <a:pt x="0" y="489966"/>
                  </a:lnTo>
                  <a:lnTo>
                    <a:pt x="151637" y="641604"/>
                  </a:lnTo>
                  <a:lnTo>
                    <a:pt x="303275" y="489966"/>
                  </a:lnTo>
                  <a:lnTo>
                    <a:pt x="227457" y="489966"/>
                  </a:lnTo>
                  <a:lnTo>
                    <a:pt x="227457" y="0"/>
                  </a:lnTo>
                  <a:close/>
                </a:path>
              </a:pathLst>
            </a:custGeom>
            <a:solidFill>
              <a:srgbClr val="00C5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5849112" y="4643627"/>
              <a:ext cx="303530" cy="641985"/>
            </a:xfrm>
            <a:custGeom>
              <a:rect b="b" l="l" r="r" t="t"/>
              <a:pathLst>
                <a:path extrusionOk="0" h="641985" w="303529">
                  <a:moveTo>
                    <a:pt x="0" y="489966"/>
                  </a:moveTo>
                  <a:lnTo>
                    <a:pt x="75818" y="489966"/>
                  </a:lnTo>
                  <a:lnTo>
                    <a:pt x="75818" y="0"/>
                  </a:lnTo>
                  <a:lnTo>
                    <a:pt x="227457" y="0"/>
                  </a:lnTo>
                  <a:lnTo>
                    <a:pt x="227457" y="489966"/>
                  </a:lnTo>
                  <a:lnTo>
                    <a:pt x="303275" y="489966"/>
                  </a:lnTo>
                  <a:lnTo>
                    <a:pt x="151637" y="641604"/>
                  </a:lnTo>
                  <a:lnTo>
                    <a:pt x="0" y="489966"/>
                  </a:lnTo>
                  <a:close/>
                </a:path>
              </a:pathLst>
            </a:custGeom>
            <a:noFill/>
            <a:ln cap="flat" cmpd="sng" w="15225">
              <a:solidFill>
                <a:srgbClr val="0091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29" name="Google Shape;429;p19"/>
          <p:cNvSpPr txBox="1"/>
          <p:nvPr/>
        </p:nvSpPr>
        <p:spPr>
          <a:xfrm>
            <a:off x="3403472" y="5190490"/>
            <a:ext cx="5923915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Treating the class imbalance (using SMOTE / ADASYN)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30" name="Google Shape;430;p19"/>
          <p:cNvGrpSpPr/>
          <p:nvPr/>
        </p:nvGrpSpPr>
        <p:grpSpPr>
          <a:xfrm>
            <a:off x="5815584" y="5689091"/>
            <a:ext cx="337185" cy="512445"/>
            <a:chOff x="5815584" y="5689091"/>
            <a:chExt cx="337185" cy="512445"/>
          </a:xfrm>
        </p:grpSpPr>
        <p:sp>
          <p:nvSpPr>
            <p:cNvPr id="431" name="Google Shape;431;p19"/>
            <p:cNvSpPr/>
            <p:nvPr/>
          </p:nvSpPr>
          <p:spPr>
            <a:xfrm>
              <a:off x="5815584" y="5689091"/>
              <a:ext cx="337185" cy="512445"/>
            </a:xfrm>
            <a:custGeom>
              <a:rect b="b" l="l" r="r" t="t"/>
              <a:pathLst>
                <a:path extrusionOk="0" h="512445" w="337185">
                  <a:moveTo>
                    <a:pt x="252602" y="0"/>
                  </a:moveTo>
                  <a:lnTo>
                    <a:pt x="84200" y="0"/>
                  </a:lnTo>
                  <a:lnTo>
                    <a:pt x="84200" y="343662"/>
                  </a:lnTo>
                  <a:lnTo>
                    <a:pt x="0" y="343662"/>
                  </a:lnTo>
                  <a:lnTo>
                    <a:pt x="168401" y="512064"/>
                  </a:lnTo>
                  <a:lnTo>
                    <a:pt x="336803" y="343662"/>
                  </a:lnTo>
                  <a:lnTo>
                    <a:pt x="252602" y="343662"/>
                  </a:lnTo>
                  <a:lnTo>
                    <a:pt x="252602" y="0"/>
                  </a:lnTo>
                  <a:close/>
                </a:path>
              </a:pathLst>
            </a:custGeom>
            <a:solidFill>
              <a:srgbClr val="00C5B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5815584" y="5689091"/>
              <a:ext cx="337185" cy="512445"/>
            </a:xfrm>
            <a:custGeom>
              <a:rect b="b" l="l" r="r" t="t"/>
              <a:pathLst>
                <a:path extrusionOk="0" h="512445" w="337185">
                  <a:moveTo>
                    <a:pt x="0" y="343662"/>
                  </a:moveTo>
                  <a:lnTo>
                    <a:pt x="84200" y="343662"/>
                  </a:lnTo>
                  <a:lnTo>
                    <a:pt x="84200" y="0"/>
                  </a:lnTo>
                  <a:lnTo>
                    <a:pt x="252602" y="0"/>
                  </a:lnTo>
                  <a:lnTo>
                    <a:pt x="252602" y="343662"/>
                  </a:lnTo>
                  <a:lnTo>
                    <a:pt x="336803" y="343662"/>
                  </a:lnTo>
                  <a:lnTo>
                    <a:pt x="168401" y="512064"/>
                  </a:lnTo>
                  <a:lnTo>
                    <a:pt x="0" y="343662"/>
                  </a:lnTo>
                  <a:close/>
                </a:path>
              </a:pathLst>
            </a:custGeom>
            <a:noFill/>
            <a:ln cap="flat" cmpd="sng" w="15225">
              <a:solidFill>
                <a:srgbClr val="0091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433" name="Google Shape;433;p19"/>
          <p:cNvSpPr txBox="1"/>
          <p:nvPr/>
        </p:nvSpPr>
        <p:spPr>
          <a:xfrm>
            <a:off x="5365750" y="6228079"/>
            <a:ext cx="138430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MODELLING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4" name="Google Shape;434;p19"/>
          <p:cNvSpPr txBox="1"/>
          <p:nvPr/>
        </p:nvSpPr>
        <p:spPr>
          <a:xfrm>
            <a:off x="6193663" y="5767222"/>
            <a:ext cx="589915" cy="1936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Then start</a:t>
            </a:r>
            <a:endParaRPr sz="11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904" y="891540"/>
            <a:ext cx="4712208" cy="544982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"/>
          <p:cNvSpPr txBox="1"/>
          <p:nvPr/>
        </p:nvSpPr>
        <p:spPr>
          <a:xfrm>
            <a:off x="993139" y="860373"/>
            <a:ext cx="4219500" cy="56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79700">
            <a:spAutoFit/>
          </a:bodyPr>
          <a:lstStyle/>
          <a:p>
            <a:pPr indent="-342265" lvl="0" marL="3549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A"/>
              </a:buClr>
              <a:buSzPts val="2800"/>
              <a:buAutoNum type="arabicPeriod"/>
            </a:pPr>
            <a:r>
              <a:rPr lang="en-US" sz="2800">
                <a:solidFill>
                  <a:srgbClr val="FFFFFF"/>
                </a:solidFill>
              </a:rPr>
              <a:t>Introduction</a:t>
            </a:r>
            <a:endParaRPr sz="2800">
              <a:solidFill>
                <a:schemeClr val="lt1"/>
              </a:solidFill>
            </a:endParaRPr>
          </a:p>
          <a:p>
            <a:pPr indent="-286385" lvl="1" marL="756285" marR="0" rtl="0" algn="l">
              <a:lnSpc>
                <a:spcPct val="100000"/>
              </a:lnSpc>
              <a:spcBef>
                <a:spcPts val="1230"/>
              </a:spcBef>
              <a:spcAft>
                <a:spcPts val="0"/>
              </a:spcAft>
              <a:buClr>
                <a:srgbClr val="00C5BA"/>
              </a:buClr>
              <a:buSzPts val="2600"/>
              <a:buChar char="▪"/>
            </a:pPr>
            <a:r>
              <a:rPr i="0" lang="en-US" sz="2600" u="none" cap="none" strike="noStrike">
                <a:solidFill>
                  <a:srgbClr val="FFFFFF"/>
                </a:solidFill>
              </a:rPr>
              <a:t>Problem statement</a:t>
            </a:r>
            <a:endParaRPr i="0" sz="2600" u="none" cap="none" strike="noStrike">
              <a:solidFill>
                <a:schemeClr val="lt1"/>
              </a:solidFill>
            </a:endParaRPr>
          </a:p>
          <a:p>
            <a:pPr indent="-286385" lvl="1" marL="756285" marR="0" rtl="0" algn="l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rgbClr val="00C5BA"/>
              </a:buClr>
              <a:buSzPts val="2600"/>
              <a:buChar char="▪"/>
            </a:pPr>
            <a:r>
              <a:rPr i="0" lang="en-US" sz="2600" u="none" cap="none" strike="noStrike">
                <a:solidFill>
                  <a:srgbClr val="FFFFFF"/>
                </a:solidFill>
              </a:rPr>
              <a:t>Goals</a:t>
            </a:r>
            <a:endParaRPr i="0" sz="2600" u="none" cap="none" strike="noStrike">
              <a:solidFill>
                <a:schemeClr val="lt1"/>
              </a:solidFill>
            </a:endParaRPr>
          </a:p>
          <a:p>
            <a:pPr indent="-286385" lvl="1" marL="756285" marR="0" rtl="0" algn="l">
              <a:lnSpc>
                <a:spcPct val="100000"/>
              </a:lnSpc>
              <a:spcBef>
                <a:spcPts val="1225"/>
              </a:spcBef>
              <a:spcAft>
                <a:spcPts val="0"/>
              </a:spcAft>
              <a:buClr>
                <a:srgbClr val="00C5BA"/>
              </a:buClr>
              <a:buSzPts val="2600"/>
              <a:buChar char="▪"/>
            </a:pPr>
            <a:r>
              <a:rPr i="0" lang="en-US" sz="2600" u="none" cap="none" strike="noStrike">
                <a:solidFill>
                  <a:srgbClr val="FFFFFF"/>
                </a:solidFill>
              </a:rPr>
              <a:t>Objective</a:t>
            </a:r>
            <a:endParaRPr i="0" sz="2600" u="none" cap="none" strike="noStrike">
              <a:solidFill>
                <a:schemeClr val="lt1"/>
              </a:solidFill>
            </a:endParaRPr>
          </a:p>
          <a:p>
            <a:pPr indent="-342265" lvl="0" marL="354965" marR="0" rtl="0" algn="l">
              <a:lnSpc>
                <a:spcPct val="100000"/>
              </a:lnSpc>
              <a:spcBef>
                <a:spcPts val="1265"/>
              </a:spcBef>
              <a:spcAft>
                <a:spcPts val="0"/>
              </a:spcAft>
              <a:buClr>
                <a:srgbClr val="00C5BA"/>
              </a:buClr>
              <a:buSzPts val="2800"/>
              <a:buAutoNum type="arabicPeriod"/>
            </a:pPr>
            <a:r>
              <a:rPr lang="en-US" sz="2800">
                <a:solidFill>
                  <a:srgbClr val="FFFFFF"/>
                </a:solidFill>
              </a:rPr>
              <a:t>Overview of data</a:t>
            </a:r>
            <a:endParaRPr sz="2800">
              <a:solidFill>
                <a:schemeClr val="lt1"/>
              </a:solidFill>
            </a:endParaRPr>
          </a:p>
          <a:p>
            <a:pPr indent="-342265" lvl="0" marL="354965" marR="0" rtl="0" algn="l">
              <a:lnSpc>
                <a:spcPct val="100000"/>
              </a:lnSpc>
              <a:spcBef>
                <a:spcPts val="1275"/>
              </a:spcBef>
              <a:spcAft>
                <a:spcPts val="0"/>
              </a:spcAft>
              <a:buClr>
                <a:srgbClr val="00C5BA"/>
              </a:buClr>
              <a:buSzPts val="2800"/>
              <a:buAutoNum type="arabicPeriod"/>
            </a:pPr>
            <a:r>
              <a:rPr lang="en-US" sz="2800">
                <a:solidFill>
                  <a:srgbClr val="FFFFFF"/>
                </a:solidFill>
              </a:rPr>
              <a:t>Insights</a:t>
            </a:r>
            <a:endParaRPr sz="2800">
              <a:solidFill>
                <a:schemeClr val="lt1"/>
              </a:solidFill>
            </a:endParaRPr>
          </a:p>
          <a:p>
            <a:pPr indent="-342265" lvl="0" marL="354965" marR="0" rtl="0" algn="l">
              <a:lnSpc>
                <a:spcPct val="100000"/>
              </a:lnSpc>
              <a:spcBef>
                <a:spcPts val="1270"/>
              </a:spcBef>
              <a:spcAft>
                <a:spcPts val="0"/>
              </a:spcAft>
              <a:buClr>
                <a:srgbClr val="00C5BA"/>
              </a:buClr>
              <a:buSzPts val="2800"/>
              <a:buAutoNum type="arabicPeriod"/>
            </a:pPr>
            <a:r>
              <a:rPr lang="en-US" sz="2800">
                <a:solidFill>
                  <a:srgbClr val="FFFFFF"/>
                </a:solidFill>
              </a:rPr>
              <a:t>Model Reflection</a:t>
            </a:r>
            <a:endParaRPr sz="2800">
              <a:solidFill>
                <a:schemeClr val="lt1"/>
              </a:solidFill>
            </a:endParaRPr>
          </a:p>
          <a:p>
            <a:pPr indent="-342265" lvl="0" marL="354965" marR="0" rtl="0" algn="l">
              <a:lnSpc>
                <a:spcPct val="100000"/>
              </a:lnSpc>
              <a:spcBef>
                <a:spcPts val="1275"/>
              </a:spcBef>
              <a:spcAft>
                <a:spcPts val="0"/>
              </a:spcAft>
              <a:buClr>
                <a:srgbClr val="00C5BA"/>
              </a:buClr>
              <a:buSzPts val="2800"/>
              <a:buAutoNum type="arabicPeriod"/>
            </a:pPr>
            <a:r>
              <a:rPr lang="en-US" sz="2800">
                <a:solidFill>
                  <a:srgbClr val="FFFFFF"/>
                </a:solidFill>
              </a:rPr>
              <a:t>Conclusion</a:t>
            </a:r>
            <a:endParaRPr sz="2800">
              <a:solidFill>
                <a:schemeClr val="lt1"/>
              </a:solidFill>
            </a:endParaRPr>
          </a:p>
          <a:p>
            <a:pPr indent="-342265" lvl="0" marL="354965" marR="0" rtl="0" algn="l">
              <a:lnSpc>
                <a:spcPct val="100000"/>
              </a:lnSpc>
              <a:spcBef>
                <a:spcPts val="1275"/>
              </a:spcBef>
              <a:spcAft>
                <a:spcPts val="0"/>
              </a:spcAft>
              <a:buClr>
                <a:srgbClr val="00C5BA"/>
              </a:buClr>
              <a:buSzPts val="2800"/>
              <a:buAutoNum type="arabicPeriod"/>
            </a:pPr>
            <a:r>
              <a:rPr lang="en-US" sz="2800">
                <a:solidFill>
                  <a:srgbClr val="FFFFFF"/>
                </a:solidFill>
              </a:rPr>
              <a:t>Business Recommendation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162" name="Google Shape;162;p2"/>
          <p:cNvSpPr txBox="1"/>
          <p:nvPr>
            <p:ph type="title"/>
          </p:nvPr>
        </p:nvSpPr>
        <p:spPr>
          <a:xfrm>
            <a:off x="4115180" y="4317"/>
            <a:ext cx="3563620" cy="103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600"/>
              <a:buFont typeface="Times New Roman"/>
              <a:buNone/>
            </a:pPr>
            <a:r>
              <a:rPr b="0" lang="en-US" sz="66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AGENDA</a:t>
            </a:r>
            <a:endParaRPr sz="6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9" name="Google Shape;43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69364" y="176784"/>
            <a:ext cx="7516368" cy="1546859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20"/>
          <p:cNvSpPr txBox="1"/>
          <p:nvPr>
            <p:ph type="title"/>
          </p:nvPr>
        </p:nvSpPr>
        <p:spPr>
          <a:xfrm>
            <a:off x="2221738" y="400888"/>
            <a:ext cx="6614159" cy="8489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400"/>
              <a:buFont typeface="Century Gothic"/>
              <a:buNone/>
            </a:pPr>
            <a:r>
              <a:rPr lang="en-US" sz="5400">
                <a:solidFill>
                  <a:srgbClr val="FFFFFF"/>
                </a:solidFill>
              </a:rPr>
              <a:t>MODELLING STATS</a:t>
            </a:r>
            <a:endParaRPr sz="5400"/>
          </a:p>
        </p:txBody>
      </p:sp>
      <p:graphicFrame>
        <p:nvGraphicFramePr>
          <p:cNvPr id="441" name="Google Shape;441;p20"/>
          <p:cNvGraphicFramePr/>
          <p:nvPr/>
        </p:nvGraphicFramePr>
        <p:xfrm>
          <a:off x="1294257" y="137744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{75BCB921-8D7C-41B3-8615-C202822A4B68}</a:tableStyleId>
              </a:tblPr>
              <a:tblGrid>
                <a:gridCol w="3578850"/>
                <a:gridCol w="922650"/>
                <a:gridCol w="849625"/>
                <a:gridCol w="984875"/>
                <a:gridCol w="900425"/>
                <a:gridCol w="2267575"/>
              </a:tblGrid>
              <a:tr h="600075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ALGORITHM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79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5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Accuracy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79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5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Recall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79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5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F1-Score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79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5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Precision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79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5BA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none" cap="none" strike="noStrike">
                          <a:solidFill>
                            <a:srgbClr val="FFFFFF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Specificity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1879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5BA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Decision Tree (default SMOTE)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0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99.6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0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84.7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0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66.5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0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54.8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0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99.6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00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Decision Tree (default ADASYN)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99.6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84.1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67.4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56.3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99.7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Decision Tree SMOTE Tuned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99.6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88.8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56.5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41.4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99.3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 Forests (default SMOTE)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99.8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80.0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84.3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89.1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99.9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 Forests (default ADASYN)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99.8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77.6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83.6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90.6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100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Random Forests SMOTE Tuned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99.8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80.0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84.3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41.1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99.3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sng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XGBoost (default SMOTE)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sng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99.9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sng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89.6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sng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87.4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sng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85.2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sng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99.9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XGBoost (default ADASYN)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99.9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89.1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86.7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84.4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99.9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7F5F3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indent="0" lvl="0" marL="9144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sng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XGBoost SMOTE Tuned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sng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99.9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sng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89.6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sng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87.4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sng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85.2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92075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400" u="sng" cap="none" strike="noStrik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99.9</a:t>
                      </a:r>
                      <a:endParaRPr sz="14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40650" marB="0" marR="0" marL="0">
                    <a:lnL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AEAE7"/>
                    </a:solidFill>
                  </a:tcPr>
                </a:tc>
              </a:tr>
            </a:tbl>
          </a:graphicData>
        </a:graphic>
      </p:graphicFrame>
      <p:sp>
        <p:nvSpPr>
          <p:cNvPr id="442" name="Google Shape;442;p20"/>
          <p:cNvSpPr txBox="1"/>
          <p:nvPr/>
        </p:nvSpPr>
        <p:spPr>
          <a:xfrm>
            <a:off x="855675" y="5267325"/>
            <a:ext cx="10875010" cy="112331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Both the models of XGBoost i.e modelling done using default parameter using SMOTE and Hyper-tuned model using SMOTE data of XGBoost are giving same results .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Hence one of then can be used for further analysis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7" name="Google Shape;447;p21"/>
          <p:cNvGrpSpPr/>
          <p:nvPr/>
        </p:nvGrpSpPr>
        <p:grpSpPr>
          <a:xfrm>
            <a:off x="1072896" y="446531"/>
            <a:ext cx="3548379" cy="1813560"/>
            <a:chOff x="1072896" y="446531"/>
            <a:chExt cx="3548379" cy="1813560"/>
          </a:xfrm>
        </p:grpSpPr>
        <p:pic>
          <p:nvPicPr>
            <p:cNvPr id="448" name="Google Shape;448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072896" y="446531"/>
              <a:ext cx="3547871" cy="18135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9" name="Google Shape;449;p21"/>
            <p:cNvSpPr/>
            <p:nvPr/>
          </p:nvSpPr>
          <p:spPr>
            <a:xfrm>
              <a:off x="1072896" y="446531"/>
              <a:ext cx="3548379" cy="1813560"/>
            </a:xfrm>
            <a:custGeom>
              <a:rect b="b" l="l" r="r" t="t"/>
              <a:pathLst>
                <a:path extrusionOk="0" h="1813560" w="3548379">
                  <a:moveTo>
                    <a:pt x="3501770" y="0"/>
                  </a:moveTo>
                  <a:lnTo>
                    <a:pt x="46126" y="0"/>
                  </a:lnTo>
                  <a:lnTo>
                    <a:pt x="35648" y="0"/>
                  </a:lnTo>
                  <a:lnTo>
                    <a:pt x="27254" y="3175"/>
                  </a:lnTo>
                  <a:lnTo>
                    <a:pt x="20967" y="6222"/>
                  </a:lnTo>
                  <a:lnTo>
                    <a:pt x="12585" y="9397"/>
                  </a:lnTo>
                  <a:lnTo>
                    <a:pt x="8381" y="15747"/>
                  </a:lnTo>
                  <a:lnTo>
                    <a:pt x="4190" y="20446"/>
                  </a:lnTo>
                  <a:lnTo>
                    <a:pt x="0" y="26669"/>
                  </a:lnTo>
                  <a:lnTo>
                    <a:pt x="0" y="34543"/>
                  </a:lnTo>
                  <a:lnTo>
                    <a:pt x="0" y="1631314"/>
                  </a:lnTo>
                  <a:lnTo>
                    <a:pt x="0" y="1639062"/>
                  </a:lnTo>
                  <a:lnTo>
                    <a:pt x="4190" y="1645412"/>
                  </a:lnTo>
                  <a:lnTo>
                    <a:pt x="8381" y="1650110"/>
                  </a:lnTo>
                  <a:lnTo>
                    <a:pt x="12585" y="1656460"/>
                  </a:lnTo>
                  <a:lnTo>
                    <a:pt x="20967" y="1659508"/>
                  </a:lnTo>
                  <a:lnTo>
                    <a:pt x="27254" y="1662683"/>
                  </a:lnTo>
                  <a:lnTo>
                    <a:pt x="35648" y="1665858"/>
                  </a:lnTo>
                  <a:lnTo>
                    <a:pt x="46126" y="1665858"/>
                  </a:lnTo>
                  <a:lnTo>
                    <a:pt x="496950" y="1665858"/>
                  </a:lnTo>
                  <a:lnTo>
                    <a:pt x="681481" y="1804162"/>
                  </a:lnTo>
                  <a:lnTo>
                    <a:pt x="687704" y="1807337"/>
                  </a:lnTo>
                  <a:lnTo>
                    <a:pt x="696214" y="1810384"/>
                  </a:lnTo>
                  <a:lnTo>
                    <a:pt x="704596" y="1813559"/>
                  </a:lnTo>
                  <a:lnTo>
                    <a:pt x="712978" y="1813559"/>
                  </a:lnTo>
                  <a:lnTo>
                    <a:pt x="721360" y="1813559"/>
                  </a:lnTo>
                  <a:lnTo>
                    <a:pt x="729741" y="1810384"/>
                  </a:lnTo>
                  <a:lnTo>
                    <a:pt x="738123" y="1807337"/>
                  </a:lnTo>
                  <a:lnTo>
                    <a:pt x="744347" y="1804162"/>
                  </a:lnTo>
                  <a:lnTo>
                    <a:pt x="928878" y="1665858"/>
                  </a:lnTo>
                  <a:lnTo>
                    <a:pt x="3501770" y="1665858"/>
                  </a:lnTo>
                  <a:lnTo>
                    <a:pt x="3512184" y="1665858"/>
                  </a:lnTo>
                  <a:lnTo>
                    <a:pt x="3520566" y="1662683"/>
                  </a:lnTo>
                  <a:lnTo>
                    <a:pt x="3526916" y="1659508"/>
                  </a:lnTo>
                  <a:lnTo>
                    <a:pt x="3535299" y="1656460"/>
                  </a:lnTo>
                  <a:lnTo>
                    <a:pt x="3539490" y="1650110"/>
                  </a:lnTo>
                  <a:lnTo>
                    <a:pt x="3543680" y="1645412"/>
                  </a:lnTo>
                  <a:lnTo>
                    <a:pt x="3547871" y="1639062"/>
                  </a:lnTo>
                  <a:lnTo>
                    <a:pt x="3547871" y="1631314"/>
                  </a:lnTo>
                  <a:lnTo>
                    <a:pt x="3547871" y="34543"/>
                  </a:lnTo>
                  <a:lnTo>
                    <a:pt x="3547871" y="26669"/>
                  </a:lnTo>
                  <a:lnTo>
                    <a:pt x="3543680" y="20446"/>
                  </a:lnTo>
                  <a:lnTo>
                    <a:pt x="3539490" y="15747"/>
                  </a:lnTo>
                  <a:lnTo>
                    <a:pt x="3535299" y="9397"/>
                  </a:lnTo>
                  <a:lnTo>
                    <a:pt x="3526916" y="6222"/>
                  </a:lnTo>
                  <a:lnTo>
                    <a:pt x="3520566" y="3175"/>
                  </a:lnTo>
                  <a:lnTo>
                    <a:pt x="3512184" y="0"/>
                  </a:lnTo>
                  <a:lnTo>
                    <a:pt x="350177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C5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450" name="Google Shape;450;p2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281684" y="976883"/>
              <a:ext cx="3128772" cy="8534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1" name="Google Shape;451;p21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121850">
            <a:spAutoFit/>
          </a:bodyPr>
          <a:lstStyle/>
          <a:p>
            <a:pPr indent="0" lvl="0" marL="136779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Century Gothic"/>
              <a:buNone/>
            </a:pPr>
            <a:r>
              <a:rPr lang="en-US" sz="2800"/>
              <a:t>Model Reflection</a:t>
            </a:r>
            <a:endParaRPr sz="2800"/>
          </a:p>
        </p:txBody>
      </p:sp>
      <p:pic>
        <p:nvPicPr>
          <p:cNvPr id="452" name="Google Shape;452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3463" y="2185415"/>
            <a:ext cx="4597908" cy="4053840"/>
          </a:xfrm>
          <a:prstGeom prst="rect">
            <a:avLst/>
          </a:prstGeom>
          <a:noFill/>
          <a:ln>
            <a:noFill/>
          </a:ln>
        </p:spPr>
      </p:pic>
      <p:sp>
        <p:nvSpPr>
          <p:cNvPr id="453" name="Google Shape;453;p21"/>
          <p:cNvSpPr txBox="1"/>
          <p:nvPr/>
        </p:nvSpPr>
        <p:spPr>
          <a:xfrm>
            <a:off x="453339" y="2284222"/>
            <a:ext cx="4260850" cy="37788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4750">
            <a:spAutoFit/>
          </a:bodyPr>
          <a:lstStyle/>
          <a:p>
            <a:pPr indent="0" lvl="0" marL="12700" marR="508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 on  the  accuracy,  ROC,  precision  and recall  of  different  models,  we  will  consider XGBOOST   (Hyper-parameter   Tuning)   for SMOTE data as our final model.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just">
              <a:lnSpc>
                <a:spcPct val="107941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rgbClr val="44FF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test accuracy is 99.9%, recall is 89.6% and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just">
              <a:lnSpc>
                <a:spcPct val="10794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u="sng">
                <a:solidFill>
                  <a:srgbClr val="44FF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ROC is 99.8% .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just">
              <a:lnSpc>
                <a:spcPct val="80000"/>
              </a:lnSpc>
              <a:spcBef>
                <a:spcPts val="101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recall for fraudulent transaction is 89.6%, which is highest among all other models. </a:t>
            </a:r>
            <a:r>
              <a:rPr lang="en-US" sz="1700" u="sng">
                <a:solidFill>
                  <a:srgbClr val="44FF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Since</a:t>
            </a:r>
            <a:r>
              <a:rPr lang="en-US" sz="1700" u="none">
                <a:solidFill>
                  <a:srgbClr val="44FF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700" u="sng">
                <a:solidFill>
                  <a:srgbClr val="44FF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 buisness  objective  is  more  important  to</a:t>
            </a:r>
            <a:r>
              <a:rPr lang="en-US" sz="1700" u="none">
                <a:solidFill>
                  <a:srgbClr val="44FF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700" u="sng">
                <a:solidFill>
                  <a:srgbClr val="44FF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identify  fraudulent  transaction  than  the  non-</a:t>
            </a:r>
            <a:r>
              <a:rPr lang="en-US" sz="1700" u="none">
                <a:solidFill>
                  <a:srgbClr val="44FF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700" u="sng">
                <a:solidFill>
                  <a:srgbClr val="44FF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fraudulent  transaction  accurately.</a:t>
            </a:r>
            <a:r>
              <a:rPr lang="en-US" sz="1700" u="none">
                <a:solidFill>
                  <a:srgbClr val="44FF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</a:t>
            </a:r>
            <a:r>
              <a:rPr lang="en-US" sz="17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 recall means model will correctly identify almost all fraudulent transaction.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5080" rtl="0" algn="just">
              <a:lnSpc>
                <a:spcPct val="80000"/>
              </a:lnSpc>
              <a:spcBef>
                <a:spcPts val="1005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Hence  </a:t>
            </a:r>
            <a:r>
              <a:rPr lang="en-US" sz="1700" u="sng">
                <a:solidFill>
                  <a:srgbClr val="44FF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XGBOOST  (Hyperparameter  Tuning)</a:t>
            </a:r>
            <a:r>
              <a:rPr lang="en-US" sz="1700" u="none">
                <a:solidFill>
                  <a:srgbClr val="44FF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1700" u="sng">
                <a:solidFill>
                  <a:srgbClr val="44FF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for SMOTE data </a:t>
            </a:r>
            <a:r>
              <a:rPr lang="en-US" sz="17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is chosen based on its performance on Recall metric.</a:t>
            </a:r>
            <a:endParaRPr sz="17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54" name="Google Shape;454;p21"/>
          <p:cNvGrpSpPr/>
          <p:nvPr/>
        </p:nvGrpSpPr>
        <p:grpSpPr>
          <a:xfrm>
            <a:off x="4777740" y="318515"/>
            <a:ext cx="7065263" cy="6094475"/>
            <a:chOff x="4777740" y="318515"/>
            <a:chExt cx="7065263" cy="6094475"/>
          </a:xfrm>
        </p:grpSpPr>
        <p:pic>
          <p:nvPicPr>
            <p:cNvPr id="455" name="Google Shape;455;p21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777740" y="318515"/>
              <a:ext cx="7065263" cy="6094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Google Shape;456;p2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831080" y="371855"/>
              <a:ext cx="6958583" cy="59877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7" name="Google Shape;457;p21"/>
            <p:cNvSpPr/>
            <p:nvPr/>
          </p:nvSpPr>
          <p:spPr>
            <a:xfrm>
              <a:off x="6400800" y="5720080"/>
              <a:ext cx="826135" cy="427990"/>
            </a:xfrm>
            <a:custGeom>
              <a:rect b="b" l="l" r="r" t="t"/>
              <a:pathLst>
                <a:path extrusionOk="0" h="427989" w="826134">
                  <a:moveTo>
                    <a:pt x="826008" y="0"/>
                  </a:moveTo>
                  <a:lnTo>
                    <a:pt x="0" y="0"/>
                  </a:lnTo>
                  <a:lnTo>
                    <a:pt x="0" y="53340"/>
                  </a:lnTo>
                  <a:lnTo>
                    <a:pt x="0" y="374650"/>
                  </a:lnTo>
                  <a:lnTo>
                    <a:pt x="0" y="427990"/>
                  </a:lnTo>
                  <a:lnTo>
                    <a:pt x="826008" y="427990"/>
                  </a:lnTo>
                  <a:lnTo>
                    <a:pt x="826008" y="374650"/>
                  </a:lnTo>
                  <a:lnTo>
                    <a:pt x="53467" y="374650"/>
                  </a:lnTo>
                  <a:lnTo>
                    <a:pt x="53467" y="53340"/>
                  </a:lnTo>
                  <a:lnTo>
                    <a:pt x="772414" y="53340"/>
                  </a:lnTo>
                  <a:lnTo>
                    <a:pt x="772414" y="374205"/>
                  </a:lnTo>
                  <a:lnTo>
                    <a:pt x="826008" y="374205"/>
                  </a:lnTo>
                  <a:lnTo>
                    <a:pt x="826008" y="53340"/>
                  </a:lnTo>
                  <a:lnTo>
                    <a:pt x="826008" y="53022"/>
                  </a:lnTo>
                  <a:lnTo>
                    <a:pt x="826008" y="0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58" name="Google Shape;458;p21"/>
            <p:cNvSpPr/>
            <p:nvPr/>
          </p:nvSpPr>
          <p:spPr>
            <a:xfrm>
              <a:off x="6400800" y="5719571"/>
              <a:ext cx="826135" cy="428625"/>
            </a:xfrm>
            <a:custGeom>
              <a:rect b="b" l="l" r="r" t="t"/>
              <a:pathLst>
                <a:path extrusionOk="0" h="428625" w="826134">
                  <a:moveTo>
                    <a:pt x="0" y="0"/>
                  </a:moveTo>
                  <a:lnTo>
                    <a:pt x="826007" y="0"/>
                  </a:lnTo>
                  <a:lnTo>
                    <a:pt x="826007" y="428243"/>
                  </a:lnTo>
                  <a:lnTo>
                    <a:pt x="0" y="428243"/>
                  </a:lnTo>
                  <a:lnTo>
                    <a:pt x="0" y="0"/>
                  </a:lnTo>
                  <a:close/>
                </a:path>
                <a:path extrusionOk="0" h="428625" w="826134">
                  <a:moveTo>
                    <a:pt x="53466" y="53530"/>
                  </a:moveTo>
                  <a:lnTo>
                    <a:pt x="53466" y="374713"/>
                  </a:lnTo>
                  <a:lnTo>
                    <a:pt x="772414" y="374713"/>
                  </a:lnTo>
                  <a:lnTo>
                    <a:pt x="772414" y="53530"/>
                  </a:lnTo>
                  <a:lnTo>
                    <a:pt x="53466" y="53530"/>
                  </a:lnTo>
                  <a:close/>
                </a:path>
              </a:pathLst>
            </a:custGeom>
            <a:noFill/>
            <a:ln cap="flat" cmpd="sng" w="15225">
              <a:solidFill>
                <a:srgbClr val="00918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3" name="Google Shape;463;p22"/>
          <p:cNvGrpSpPr/>
          <p:nvPr/>
        </p:nvGrpSpPr>
        <p:grpSpPr>
          <a:xfrm>
            <a:off x="0" y="0"/>
            <a:ext cx="12192000" cy="2185670"/>
            <a:chOff x="0" y="0"/>
            <a:chExt cx="12192000" cy="2185670"/>
          </a:xfrm>
        </p:grpSpPr>
        <p:pic>
          <p:nvPicPr>
            <p:cNvPr id="464" name="Google Shape;464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192000" cy="21854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5" name="Google Shape;465;p22"/>
            <p:cNvSpPr/>
            <p:nvPr/>
          </p:nvSpPr>
          <p:spPr>
            <a:xfrm>
              <a:off x="0" y="0"/>
              <a:ext cx="12192000" cy="2185670"/>
            </a:xfrm>
            <a:custGeom>
              <a:rect b="b" l="l" r="r" t="t"/>
              <a:pathLst>
                <a:path extrusionOk="0" h="2185670" w="12192000">
                  <a:moveTo>
                    <a:pt x="12192000" y="0"/>
                  </a:moveTo>
                  <a:lnTo>
                    <a:pt x="0" y="0"/>
                  </a:lnTo>
                  <a:lnTo>
                    <a:pt x="0" y="1887092"/>
                  </a:lnTo>
                  <a:lnTo>
                    <a:pt x="1996058" y="1887092"/>
                  </a:lnTo>
                  <a:lnTo>
                    <a:pt x="2377059" y="2172716"/>
                  </a:lnTo>
                  <a:lnTo>
                    <a:pt x="2385441" y="2175891"/>
                  </a:lnTo>
                  <a:lnTo>
                    <a:pt x="2398141" y="2180716"/>
                  </a:lnTo>
                  <a:lnTo>
                    <a:pt x="2410841" y="2185416"/>
                  </a:lnTo>
                  <a:lnTo>
                    <a:pt x="2421509" y="2185416"/>
                  </a:lnTo>
                  <a:lnTo>
                    <a:pt x="2434209" y="2185416"/>
                  </a:lnTo>
                  <a:lnTo>
                    <a:pt x="2444750" y="2180716"/>
                  </a:lnTo>
                  <a:lnTo>
                    <a:pt x="2457450" y="2175891"/>
                  </a:lnTo>
                  <a:lnTo>
                    <a:pt x="2465959" y="2172716"/>
                  </a:lnTo>
                  <a:lnTo>
                    <a:pt x="2846959" y="1887092"/>
                  </a:lnTo>
                  <a:lnTo>
                    <a:pt x="12192000" y="1887092"/>
                  </a:lnTo>
                  <a:lnTo>
                    <a:pt x="1219200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C5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466" name="Google Shape;466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176016" y="480059"/>
              <a:ext cx="5839967" cy="12801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" name="Google Shape;467;p2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78175">
            <a:spAutoFit/>
          </a:bodyPr>
          <a:lstStyle/>
          <a:p>
            <a:pPr indent="0" lvl="0" marL="338264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Cost Benefit Analysis</a:t>
            </a:r>
            <a:endParaRPr/>
          </a:p>
        </p:txBody>
      </p:sp>
      <p:pic>
        <p:nvPicPr>
          <p:cNvPr id="468" name="Google Shape;468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3247" y="1895855"/>
            <a:ext cx="3166872" cy="74676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22"/>
          <p:cNvSpPr txBox="1"/>
          <p:nvPr/>
        </p:nvSpPr>
        <p:spPr>
          <a:xfrm>
            <a:off x="1826767" y="2017903"/>
            <a:ext cx="2717800" cy="3911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1(on Whole data)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0" name="Google Shape;470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01256" y="3622547"/>
            <a:ext cx="3386328" cy="74675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22"/>
          <p:cNvSpPr txBox="1"/>
          <p:nvPr/>
        </p:nvSpPr>
        <p:spPr>
          <a:xfrm>
            <a:off x="7225030" y="3744544"/>
            <a:ext cx="2938145" cy="3917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Part 2(After Modelling)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72" name="Google Shape;472;p22"/>
          <p:cNvGrpSpPr/>
          <p:nvPr/>
        </p:nvGrpSpPr>
        <p:grpSpPr>
          <a:xfrm>
            <a:off x="399288" y="2360676"/>
            <a:ext cx="11678412" cy="4183379"/>
            <a:chOff x="399288" y="2360676"/>
            <a:chExt cx="11678412" cy="4183379"/>
          </a:xfrm>
        </p:grpSpPr>
        <p:pic>
          <p:nvPicPr>
            <p:cNvPr id="473" name="Google Shape;473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99288" y="2360676"/>
              <a:ext cx="4965192" cy="18714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4" name="Google Shape;474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52628" y="2414016"/>
              <a:ext cx="4858512" cy="1764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4509516" y="4258055"/>
              <a:ext cx="7568184" cy="2286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4562855" y="4311396"/>
              <a:ext cx="7461504" cy="217931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" name="Google Shape;481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51560" y="0"/>
            <a:ext cx="9931908" cy="2014727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23"/>
          <p:cNvSpPr txBox="1"/>
          <p:nvPr>
            <p:ph type="title"/>
          </p:nvPr>
        </p:nvSpPr>
        <p:spPr>
          <a:xfrm>
            <a:off x="1457325" y="98297"/>
            <a:ext cx="8978900" cy="14890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2236470" lvl="0" marL="2248535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</a:pPr>
            <a:r>
              <a:rPr lang="en-US" sz="4800"/>
              <a:t>Conclusion :	Profit predicted	after using ML models</a:t>
            </a:r>
            <a:endParaRPr sz="4800"/>
          </a:p>
        </p:txBody>
      </p:sp>
      <p:pic>
        <p:nvPicPr>
          <p:cNvPr id="483" name="Google Shape;48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223" y="3858767"/>
            <a:ext cx="2019300" cy="1222247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23"/>
          <p:cNvSpPr txBox="1"/>
          <p:nvPr/>
        </p:nvSpPr>
        <p:spPr>
          <a:xfrm>
            <a:off x="902004" y="4077461"/>
            <a:ext cx="1632585" cy="9994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4450">
            <a:spAutoFit/>
          </a:bodyPr>
          <a:lstStyle/>
          <a:p>
            <a:pPr indent="0" lvl="0" marL="12700" marR="5080" rtl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Incurred Before Using ML Model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5725" marR="0" rtl="0" algn="ctr">
              <a:lnSpc>
                <a:spcPct val="100000"/>
              </a:lnSpc>
              <a:spcBef>
                <a:spcPts val="335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83185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$ 213392.220.4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5" name="Google Shape;485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302764" y="3302508"/>
            <a:ext cx="370331" cy="37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859023" y="3311652"/>
            <a:ext cx="2019300" cy="1222248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23"/>
          <p:cNvSpPr txBox="1"/>
          <p:nvPr/>
        </p:nvSpPr>
        <p:spPr>
          <a:xfrm>
            <a:off x="3153536" y="3530345"/>
            <a:ext cx="1632585" cy="131699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800">
            <a:spAutoFit/>
          </a:bodyPr>
          <a:lstStyle/>
          <a:p>
            <a:pPr indent="634" lvl="0" marL="12700" marR="5080" rtl="0" algn="ctr">
              <a:lnSpc>
                <a:spcPct val="86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Total cost For customer support per month for fraudulent transactions detected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175" marR="0" rtl="0" algn="ctr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35" marR="0" rtl="0" algn="ctr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$ 607.6875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8" name="Google Shape;488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512564" y="2756916"/>
            <a:ext cx="370332" cy="368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2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068823" y="2764535"/>
            <a:ext cx="2020824" cy="1222247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23"/>
          <p:cNvSpPr txBox="1"/>
          <p:nvPr/>
        </p:nvSpPr>
        <p:spPr>
          <a:xfrm>
            <a:off x="5322570" y="2982925"/>
            <a:ext cx="1710689" cy="119697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3800">
            <a:spAutoFit/>
          </a:bodyPr>
          <a:lstStyle/>
          <a:p>
            <a:pPr indent="0" lvl="0" marL="12700" marR="5080" rtl="0" algn="l">
              <a:lnSpc>
                <a:spcPct val="86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Cost incurred per month after the model is built and deployed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762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175" marR="0" rtl="0" algn="ctr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$ 9230.94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1" name="Google Shape;491;p23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722364" y="2209800"/>
            <a:ext cx="370331" cy="368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23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278623" y="2217420"/>
            <a:ext cx="2020824" cy="1222248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23"/>
          <p:cNvSpPr txBox="1"/>
          <p:nvPr/>
        </p:nvSpPr>
        <p:spPr>
          <a:xfrm>
            <a:off x="7532878" y="3027679"/>
            <a:ext cx="1462405" cy="452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Incurred After ML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0" rtl="0" algn="l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 is Deployed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94" name="Google Shape;494;p23"/>
          <p:cNvGrpSpPr/>
          <p:nvPr/>
        </p:nvGrpSpPr>
        <p:grpSpPr>
          <a:xfrm>
            <a:off x="8933688" y="1341119"/>
            <a:ext cx="2575560" cy="1222248"/>
            <a:chOff x="8933688" y="1341119"/>
            <a:chExt cx="2575560" cy="1222248"/>
          </a:xfrm>
        </p:grpSpPr>
        <p:pic>
          <p:nvPicPr>
            <p:cNvPr id="495" name="Google Shape;495;p23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8933688" y="1662683"/>
              <a:ext cx="368807" cy="37033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2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9488424" y="1341119"/>
              <a:ext cx="2020824" cy="12222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7" name="Google Shape;497;p23"/>
          <p:cNvSpPr txBox="1"/>
          <p:nvPr/>
        </p:nvSpPr>
        <p:spPr>
          <a:xfrm>
            <a:off x="7532878" y="1597019"/>
            <a:ext cx="3630295" cy="14884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65400">
            <a:spAutoFit/>
          </a:bodyPr>
          <a:lstStyle/>
          <a:p>
            <a:pPr indent="0" lvl="0" marL="22288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 u="sng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Savings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2285365" marR="0" rt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= $ 204161.28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2700" marR="2066289" rtl="0" algn="l">
              <a:lnSpc>
                <a:spcPct val="86300"/>
              </a:lnSpc>
              <a:spcBef>
                <a:spcPts val="170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Savings = Cost Incurred Before ML Model – Cost</a:t>
            </a:r>
            <a:endParaRPr sz="15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98" name="Google Shape;498;p23"/>
          <p:cNvSpPr txBox="1"/>
          <p:nvPr/>
        </p:nvSpPr>
        <p:spPr>
          <a:xfrm>
            <a:off x="759358" y="5306364"/>
            <a:ext cx="10364470" cy="878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455929" lvl="0" marL="467994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Hence 95.67% of drastic decrease in amount paid by the bank to the customer for their loss by fraud transactions using this Model.</a:t>
            </a:r>
            <a:endParaRPr sz="2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24"/>
          <p:cNvSpPr txBox="1"/>
          <p:nvPr>
            <p:ph type="title"/>
          </p:nvPr>
        </p:nvSpPr>
        <p:spPr>
          <a:xfrm>
            <a:off x="2077973" y="2040763"/>
            <a:ext cx="7571105" cy="2129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800"/>
              <a:buFont typeface="Times New Roman"/>
              <a:buNone/>
            </a:pPr>
            <a:r>
              <a:rPr b="0" lang="en-US" sz="13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</a:t>
            </a:r>
            <a:endParaRPr sz="13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828" y="1933955"/>
            <a:ext cx="12044172" cy="467868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"/>
          <p:cNvSpPr txBox="1"/>
          <p:nvPr/>
        </p:nvSpPr>
        <p:spPr>
          <a:xfrm>
            <a:off x="348792" y="2055367"/>
            <a:ext cx="11727300" cy="34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0" lvl="0" marL="3556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C5BA"/>
                </a:solidFill>
              </a:rPr>
              <a:t>🞅 </a:t>
            </a:r>
            <a:r>
              <a:rPr lang="en-US" sz="1900">
                <a:solidFill>
                  <a:srgbClr val="FFFFFF"/>
                </a:solidFill>
              </a:rPr>
              <a:t>Credit card fraud is an inclusive term for fraud committed using a payment card, such as a credit card or debit card. The purpose may be to obtain goods or services, or to make payment to another account which is controlled by a criminal. In recent times, the number of fraud transactions has increased drastically due to which credit card companies are facing a lot of challenges. For many banks, retaining high profitable customers is the most important business goal. Banking fraud, however, poses a significant threat to this goal.Apart from this, other ways of making fraudulent transactions are as follows:</a:t>
            </a:r>
            <a:endParaRPr sz="1900">
              <a:solidFill>
                <a:schemeClr val="lt1"/>
              </a:solidFill>
            </a:endParaRPr>
          </a:p>
          <a:p>
            <a:pPr indent="-221615" lvl="0" marL="1154430" marR="0" rtl="0" algn="l">
              <a:lnSpc>
                <a:spcPct val="100000"/>
              </a:lnSpc>
              <a:spcBef>
                <a:spcPts val="1100"/>
              </a:spcBef>
              <a:spcAft>
                <a:spcPts val="0"/>
              </a:spcAft>
              <a:buClr>
                <a:srgbClr val="00C5BA"/>
              </a:buClr>
              <a:buSzPts val="1900"/>
              <a:buChar char="⮚"/>
            </a:pPr>
            <a:r>
              <a:rPr lang="en-US" sz="1900">
                <a:solidFill>
                  <a:srgbClr val="FFFFFF"/>
                </a:solidFill>
              </a:rPr>
              <a:t>Manipulation or alteration of genuine cards</a:t>
            </a:r>
            <a:endParaRPr sz="1900">
              <a:solidFill>
                <a:schemeClr val="lt1"/>
              </a:solidFill>
            </a:endParaRPr>
          </a:p>
          <a:p>
            <a:pPr indent="-221615" lvl="0" marL="115443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C5BA"/>
              </a:buClr>
              <a:buSzPts val="1900"/>
              <a:buChar char="⮚"/>
            </a:pPr>
            <a:r>
              <a:rPr lang="en-US" sz="1900">
                <a:solidFill>
                  <a:srgbClr val="FFFFFF"/>
                </a:solidFill>
              </a:rPr>
              <a:t>Creation of counterfeit cards</a:t>
            </a:r>
            <a:endParaRPr sz="1900">
              <a:solidFill>
                <a:schemeClr val="lt1"/>
              </a:solidFill>
            </a:endParaRPr>
          </a:p>
          <a:p>
            <a:pPr indent="-221615" lvl="0" marL="115443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C5BA"/>
              </a:buClr>
              <a:buSzPts val="1900"/>
              <a:buChar char="⮚"/>
            </a:pPr>
            <a:r>
              <a:rPr lang="en-US" sz="1900">
                <a:solidFill>
                  <a:srgbClr val="FFFFFF"/>
                </a:solidFill>
              </a:rPr>
              <a:t>Stolen or lost credit cards</a:t>
            </a:r>
            <a:endParaRPr sz="1900">
              <a:solidFill>
                <a:schemeClr val="lt1"/>
              </a:solidFill>
            </a:endParaRPr>
          </a:p>
          <a:p>
            <a:pPr indent="-221615" lvl="0" marL="1154430" marR="0" rtl="0" algn="l">
              <a:lnSpc>
                <a:spcPct val="100000"/>
              </a:lnSpc>
              <a:spcBef>
                <a:spcPts val="1080"/>
              </a:spcBef>
              <a:spcAft>
                <a:spcPts val="0"/>
              </a:spcAft>
              <a:buClr>
                <a:srgbClr val="00C5BA"/>
              </a:buClr>
              <a:buSzPts val="1900"/>
              <a:buChar char="⮚"/>
            </a:pPr>
            <a:r>
              <a:rPr lang="en-US" sz="1900">
                <a:solidFill>
                  <a:srgbClr val="FFFFFF"/>
                </a:solidFill>
              </a:rPr>
              <a:t>Fraudulent telemarketing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4114800" y="445898"/>
            <a:ext cx="327660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Introduction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919bf48ae_1_8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</a:pPr>
            <a:r>
              <a:rPr lang="en-US" sz="4000"/>
              <a:t>            </a:t>
            </a:r>
            <a:r>
              <a:rPr lang="en-US" sz="4000"/>
              <a:t>Problem statement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g26919bf48ae_1_8"/>
          <p:cNvSpPr txBox="1"/>
          <p:nvPr>
            <p:ph idx="1" type="body"/>
          </p:nvPr>
        </p:nvSpPr>
        <p:spPr>
          <a:xfrm>
            <a:off x="1103312" y="2052918"/>
            <a:ext cx="8946600" cy="4195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00C5BA"/>
                </a:solidFill>
                <a:latin typeface="Arial"/>
                <a:ea typeface="Arial"/>
                <a:cs typeface="Arial"/>
                <a:sym typeface="Arial"/>
              </a:rPr>
              <a:t>🞅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Detecting credit card fraud using machine learning is	a must in banking industry.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00C5BA"/>
                </a:solidFill>
                <a:latin typeface="Arial"/>
                <a:ea typeface="Arial"/>
                <a:cs typeface="Arial"/>
                <a:sym typeface="Arial"/>
              </a:rPr>
              <a:t>🞅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They need to put proactive monitoring and fraud prevention mechanisms in place.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12700" rtl="0" algn="l">
              <a:spcBef>
                <a:spcPts val="60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00C5BA"/>
                </a:solidFill>
                <a:latin typeface="Arial"/>
                <a:ea typeface="Arial"/>
                <a:cs typeface="Arial"/>
                <a:sym typeface="Arial"/>
              </a:rPr>
              <a:t>🞅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Machine learning fraud detection algorithms are way more effective than humans.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342900" lvl="0" marL="354965" marR="184150" rtl="0" algn="l">
              <a:lnSpc>
                <a:spcPct val="8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rgbClr val="00C5BA"/>
                </a:solidFill>
                <a:latin typeface="Arial"/>
                <a:ea typeface="Arial"/>
                <a:cs typeface="Arial"/>
                <a:sym typeface="Arial"/>
              </a:rPr>
              <a:t>🞅 </a:t>
            </a: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The concept behind using machine learning for fraud detection is that fraudulent transactions have specific features that legitimate transactions.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355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86385" lvl="0" marL="756285" rtl="0" algn="l">
              <a:spcBef>
                <a:spcPts val="0"/>
              </a:spcBef>
              <a:spcAft>
                <a:spcPts val="0"/>
              </a:spcAft>
              <a:buClr>
                <a:srgbClr val="00C5BA"/>
              </a:buClr>
              <a:buSzPts val="1800"/>
              <a:buFont typeface="Arial"/>
              <a:buChar char="⮚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Machine learning helps these institutions.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86385" lvl="0" marL="756285" rtl="0" algn="l">
              <a:spcBef>
                <a:spcPts val="600"/>
              </a:spcBef>
              <a:spcAft>
                <a:spcPts val="0"/>
              </a:spcAft>
              <a:buClr>
                <a:srgbClr val="00C5BA"/>
              </a:buClr>
              <a:buSzPts val="1800"/>
              <a:buFont typeface="Arial"/>
              <a:buChar char="⮚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To reduce time-consuming manual reviews.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85750" lvl="0" marL="755650" rtl="0" algn="l">
              <a:spcBef>
                <a:spcPts val="600"/>
              </a:spcBef>
              <a:spcAft>
                <a:spcPts val="0"/>
              </a:spcAft>
              <a:buClr>
                <a:srgbClr val="00C5BA"/>
              </a:buClr>
              <a:buSzPts val="1800"/>
              <a:buFont typeface="Arial"/>
              <a:buChar char="⮚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Costly chargebacks and fees.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-286385" lvl="0" marL="756285" rtl="0" algn="l">
              <a:spcBef>
                <a:spcPts val="600"/>
              </a:spcBef>
              <a:spcAft>
                <a:spcPts val="0"/>
              </a:spcAft>
              <a:buClr>
                <a:srgbClr val="00C5BA"/>
              </a:buClr>
              <a:buSzPts val="1800"/>
              <a:buFont typeface="Arial"/>
              <a:buChar char="⮚"/>
            </a:pPr>
            <a:r>
              <a:rPr b="1" lang="en-US" sz="1800">
                <a:latin typeface="Arial"/>
                <a:ea typeface="Arial"/>
                <a:cs typeface="Arial"/>
                <a:sym typeface="Arial"/>
              </a:rPr>
              <a:t>Denial of legitimate transactions.</a:t>
            </a:r>
            <a:endParaRPr sz="18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5"/>
          <p:cNvSpPr txBox="1"/>
          <p:nvPr/>
        </p:nvSpPr>
        <p:spPr>
          <a:xfrm>
            <a:off x="677367" y="4353001"/>
            <a:ext cx="3136200" cy="11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0" marR="0" rtl="0" algn="ctr">
              <a:lnSpc>
                <a:spcPct val="11142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</a:rPr>
              <a:t>2. Build a machine learning model to detect</a:t>
            </a:r>
            <a:endParaRPr sz="1400">
              <a:solidFill>
                <a:schemeClr val="lt1"/>
              </a:solidFill>
            </a:endParaRPr>
          </a:p>
          <a:p>
            <a:pPr indent="8889" lvl="0" marL="111760" marR="104775" rtl="0" algn="ctr">
              <a:lnSpc>
                <a:spcPct val="103571"/>
              </a:lnSpc>
              <a:spcBef>
                <a:spcPts val="120"/>
              </a:spcBef>
              <a:spcAft>
                <a:spcPts val="0"/>
              </a:spcAft>
              <a:buNone/>
            </a:pPr>
            <a:r>
              <a:rPr lang="en-US" sz="1400">
                <a:solidFill>
                  <a:schemeClr val="lt1"/>
                </a:solidFill>
              </a:rPr>
              <a:t>fraudulent transactions based on the historical transactional data of customers with a pool of merchants</a:t>
            </a:r>
            <a:endParaRPr sz="1400">
              <a:solidFill>
                <a:schemeClr val="lt1"/>
              </a:solidFill>
            </a:endParaRPr>
          </a:p>
        </p:txBody>
      </p:sp>
      <p:sp>
        <p:nvSpPr>
          <p:cNvPr id="181" name="Google Shape;181;p5"/>
          <p:cNvSpPr/>
          <p:nvPr/>
        </p:nvSpPr>
        <p:spPr>
          <a:xfrm>
            <a:off x="512063" y="1333500"/>
            <a:ext cx="11366500" cy="1816735"/>
          </a:xfrm>
          <a:custGeom>
            <a:rect b="b" l="l" r="r" t="t"/>
            <a:pathLst>
              <a:path extrusionOk="0" h="1816735" w="11366500">
                <a:moveTo>
                  <a:pt x="11184382" y="0"/>
                </a:moveTo>
                <a:lnTo>
                  <a:pt x="181660" y="0"/>
                </a:lnTo>
                <a:lnTo>
                  <a:pt x="133367" y="6485"/>
                </a:lnTo>
                <a:lnTo>
                  <a:pt x="89972" y="24788"/>
                </a:lnTo>
                <a:lnTo>
                  <a:pt x="53206" y="53181"/>
                </a:lnTo>
                <a:lnTo>
                  <a:pt x="24801" y="89934"/>
                </a:lnTo>
                <a:lnTo>
                  <a:pt x="6488" y="133320"/>
                </a:lnTo>
                <a:lnTo>
                  <a:pt x="0" y="181610"/>
                </a:lnTo>
                <a:lnTo>
                  <a:pt x="0" y="1634998"/>
                </a:lnTo>
                <a:lnTo>
                  <a:pt x="6488" y="1683287"/>
                </a:lnTo>
                <a:lnTo>
                  <a:pt x="24801" y="1726673"/>
                </a:lnTo>
                <a:lnTo>
                  <a:pt x="53206" y="1763426"/>
                </a:lnTo>
                <a:lnTo>
                  <a:pt x="89972" y="1791819"/>
                </a:lnTo>
                <a:lnTo>
                  <a:pt x="133367" y="1810122"/>
                </a:lnTo>
                <a:lnTo>
                  <a:pt x="181660" y="1816608"/>
                </a:lnTo>
                <a:lnTo>
                  <a:pt x="11184382" y="1816608"/>
                </a:lnTo>
                <a:lnTo>
                  <a:pt x="11232671" y="1810122"/>
                </a:lnTo>
                <a:lnTo>
                  <a:pt x="11276057" y="1791819"/>
                </a:lnTo>
                <a:lnTo>
                  <a:pt x="11312810" y="1763426"/>
                </a:lnTo>
                <a:lnTo>
                  <a:pt x="11341203" y="1726673"/>
                </a:lnTo>
                <a:lnTo>
                  <a:pt x="11359506" y="1683287"/>
                </a:lnTo>
                <a:lnTo>
                  <a:pt x="11365991" y="1634998"/>
                </a:lnTo>
                <a:lnTo>
                  <a:pt x="11365991" y="181610"/>
                </a:lnTo>
                <a:lnTo>
                  <a:pt x="11359506" y="133320"/>
                </a:lnTo>
                <a:lnTo>
                  <a:pt x="11341203" y="89934"/>
                </a:lnTo>
                <a:lnTo>
                  <a:pt x="11312810" y="53181"/>
                </a:lnTo>
                <a:lnTo>
                  <a:pt x="11276057" y="24788"/>
                </a:lnTo>
                <a:lnTo>
                  <a:pt x="11232671" y="6485"/>
                </a:lnTo>
                <a:lnTo>
                  <a:pt x="11184382" y="0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2" name="Google Shape;182;p5"/>
          <p:cNvSpPr txBox="1"/>
          <p:nvPr/>
        </p:nvSpPr>
        <p:spPr>
          <a:xfrm>
            <a:off x="652068" y="1877694"/>
            <a:ext cx="31332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6350">
            <a:spAutoFit/>
          </a:bodyPr>
          <a:lstStyle/>
          <a:p>
            <a:pPr indent="-100965" lvl="0" marL="113029" marR="5080" rtl="0" algn="just">
              <a:lnSpc>
                <a:spcPct val="103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</a:t>
            </a:r>
            <a:r>
              <a:rPr lang="en-US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Work as a part of the analytics team working on a fraud detection model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14655" marR="0" rtl="0" algn="just">
              <a:lnSpc>
                <a:spcPct val="10243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and its cost-benefit analysis.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83" name="Google Shape;183;p5"/>
          <p:cNvGrpSpPr/>
          <p:nvPr/>
        </p:nvGrpSpPr>
        <p:grpSpPr>
          <a:xfrm>
            <a:off x="5384291" y="1799591"/>
            <a:ext cx="4287520" cy="3526790"/>
            <a:chOff x="5384291" y="1685543"/>
            <a:chExt cx="4287520" cy="3526790"/>
          </a:xfrm>
        </p:grpSpPr>
        <p:sp>
          <p:nvSpPr>
            <p:cNvPr id="184" name="Google Shape;184;p5"/>
            <p:cNvSpPr/>
            <p:nvPr/>
          </p:nvSpPr>
          <p:spPr>
            <a:xfrm>
              <a:off x="5384291" y="1685543"/>
              <a:ext cx="4287520" cy="3526790"/>
            </a:xfrm>
            <a:custGeom>
              <a:rect b="b" l="l" r="r" t="t"/>
              <a:pathLst>
                <a:path extrusionOk="0" h="3526790" w="4287520">
                  <a:moveTo>
                    <a:pt x="3934333" y="0"/>
                  </a:moveTo>
                  <a:lnTo>
                    <a:pt x="352679" y="0"/>
                  </a:lnTo>
                  <a:lnTo>
                    <a:pt x="304814" y="3218"/>
                  </a:lnTo>
                  <a:lnTo>
                    <a:pt x="258909" y="12595"/>
                  </a:lnTo>
                  <a:lnTo>
                    <a:pt x="215384" y="27709"/>
                  </a:lnTo>
                  <a:lnTo>
                    <a:pt x="174657" y="48142"/>
                  </a:lnTo>
                  <a:lnTo>
                    <a:pt x="137150" y="73473"/>
                  </a:lnTo>
                  <a:lnTo>
                    <a:pt x="103282" y="103282"/>
                  </a:lnTo>
                  <a:lnTo>
                    <a:pt x="73473" y="137150"/>
                  </a:lnTo>
                  <a:lnTo>
                    <a:pt x="48142" y="174657"/>
                  </a:lnTo>
                  <a:lnTo>
                    <a:pt x="27709" y="215384"/>
                  </a:lnTo>
                  <a:lnTo>
                    <a:pt x="12595" y="258909"/>
                  </a:lnTo>
                  <a:lnTo>
                    <a:pt x="3218" y="304814"/>
                  </a:lnTo>
                  <a:lnTo>
                    <a:pt x="0" y="352678"/>
                  </a:lnTo>
                  <a:lnTo>
                    <a:pt x="0" y="3173856"/>
                  </a:lnTo>
                  <a:lnTo>
                    <a:pt x="3218" y="3221721"/>
                  </a:lnTo>
                  <a:lnTo>
                    <a:pt x="12595" y="3267626"/>
                  </a:lnTo>
                  <a:lnTo>
                    <a:pt x="27709" y="3311151"/>
                  </a:lnTo>
                  <a:lnTo>
                    <a:pt x="48142" y="3351878"/>
                  </a:lnTo>
                  <a:lnTo>
                    <a:pt x="73473" y="3389385"/>
                  </a:lnTo>
                  <a:lnTo>
                    <a:pt x="103282" y="3423253"/>
                  </a:lnTo>
                  <a:lnTo>
                    <a:pt x="137150" y="3453062"/>
                  </a:lnTo>
                  <a:lnTo>
                    <a:pt x="174657" y="3478393"/>
                  </a:lnTo>
                  <a:lnTo>
                    <a:pt x="215384" y="3498826"/>
                  </a:lnTo>
                  <a:lnTo>
                    <a:pt x="258909" y="3513940"/>
                  </a:lnTo>
                  <a:lnTo>
                    <a:pt x="304814" y="3523317"/>
                  </a:lnTo>
                  <a:lnTo>
                    <a:pt x="352679" y="3526535"/>
                  </a:lnTo>
                  <a:lnTo>
                    <a:pt x="3934333" y="3526535"/>
                  </a:lnTo>
                  <a:lnTo>
                    <a:pt x="3982197" y="3523317"/>
                  </a:lnTo>
                  <a:lnTo>
                    <a:pt x="4028102" y="3513940"/>
                  </a:lnTo>
                  <a:lnTo>
                    <a:pt x="4071627" y="3498826"/>
                  </a:lnTo>
                  <a:lnTo>
                    <a:pt x="4112354" y="3478393"/>
                  </a:lnTo>
                  <a:lnTo>
                    <a:pt x="4149861" y="3453062"/>
                  </a:lnTo>
                  <a:lnTo>
                    <a:pt x="4183729" y="3423253"/>
                  </a:lnTo>
                  <a:lnTo>
                    <a:pt x="4213538" y="3389385"/>
                  </a:lnTo>
                  <a:lnTo>
                    <a:pt x="4238869" y="3351878"/>
                  </a:lnTo>
                  <a:lnTo>
                    <a:pt x="4259302" y="3311151"/>
                  </a:lnTo>
                  <a:lnTo>
                    <a:pt x="4274416" y="3267626"/>
                  </a:lnTo>
                  <a:lnTo>
                    <a:pt x="4283793" y="3221721"/>
                  </a:lnTo>
                  <a:lnTo>
                    <a:pt x="4287012" y="3173856"/>
                  </a:lnTo>
                  <a:lnTo>
                    <a:pt x="4287012" y="352678"/>
                  </a:lnTo>
                  <a:lnTo>
                    <a:pt x="4283793" y="304814"/>
                  </a:lnTo>
                  <a:lnTo>
                    <a:pt x="4274416" y="258909"/>
                  </a:lnTo>
                  <a:lnTo>
                    <a:pt x="4259302" y="215384"/>
                  </a:lnTo>
                  <a:lnTo>
                    <a:pt x="4238869" y="174657"/>
                  </a:lnTo>
                  <a:lnTo>
                    <a:pt x="4213538" y="137150"/>
                  </a:lnTo>
                  <a:lnTo>
                    <a:pt x="4183729" y="103282"/>
                  </a:lnTo>
                  <a:lnTo>
                    <a:pt x="4149861" y="73473"/>
                  </a:lnTo>
                  <a:lnTo>
                    <a:pt x="4112354" y="48142"/>
                  </a:lnTo>
                  <a:lnTo>
                    <a:pt x="4071627" y="27709"/>
                  </a:lnTo>
                  <a:lnTo>
                    <a:pt x="4028102" y="12595"/>
                  </a:lnTo>
                  <a:lnTo>
                    <a:pt x="3982197" y="3218"/>
                  </a:lnTo>
                  <a:lnTo>
                    <a:pt x="3934333" y="0"/>
                  </a:lnTo>
                  <a:close/>
                </a:path>
              </a:pathLst>
            </a:custGeom>
            <a:solidFill>
              <a:srgbClr val="F4A06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185" name="Google Shape;185;p5"/>
            <p:cNvSpPr/>
            <p:nvPr/>
          </p:nvSpPr>
          <p:spPr>
            <a:xfrm>
              <a:off x="5384291" y="1685543"/>
              <a:ext cx="4287520" cy="3526790"/>
            </a:xfrm>
            <a:custGeom>
              <a:rect b="b" l="l" r="r" t="t"/>
              <a:pathLst>
                <a:path extrusionOk="0" h="3526790" w="4287520">
                  <a:moveTo>
                    <a:pt x="0" y="352678"/>
                  </a:moveTo>
                  <a:lnTo>
                    <a:pt x="3218" y="304814"/>
                  </a:lnTo>
                  <a:lnTo>
                    <a:pt x="12595" y="258909"/>
                  </a:lnTo>
                  <a:lnTo>
                    <a:pt x="27709" y="215384"/>
                  </a:lnTo>
                  <a:lnTo>
                    <a:pt x="48142" y="174657"/>
                  </a:lnTo>
                  <a:lnTo>
                    <a:pt x="73473" y="137150"/>
                  </a:lnTo>
                  <a:lnTo>
                    <a:pt x="103282" y="103282"/>
                  </a:lnTo>
                  <a:lnTo>
                    <a:pt x="137150" y="73473"/>
                  </a:lnTo>
                  <a:lnTo>
                    <a:pt x="174657" y="48142"/>
                  </a:lnTo>
                  <a:lnTo>
                    <a:pt x="215384" y="27709"/>
                  </a:lnTo>
                  <a:lnTo>
                    <a:pt x="258909" y="12595"/>
                  </a:lnTo>
                  <a:lnTo>
                    <a:pt x="304814" y="3218"/>
                  </a:lnTo>
                  <a:lnTo>
                    <a:pt x="352679" y="0"/>
                  </a:lnTo>
                  <a:lnTo>
                    <a:pt x="3934333" y="0"/>
                  </a:lnTo>
                  <a:lnTo>
                    <a:pt x="3982197" y="3218"/>
                  </a:lnTo>
                  <a:lnTo>
                    <a:pt x="4028102" y="12595"/>
                  </a:lnTo>
                  <a:lnTo>
                    <a:pt x="4071627" y="27709"/>
                  </a:lnTo>
                  <a:lnTo>
                    <a:pt x="4112354" y="48142"/>
                  </a:lnTo>
                  <a:lnTo>
                    <a:pt x="4149861" y="73473"/>
                  </a:lnTo>
                  <a:lnTo>
                    <a:pt x="4183729" y="103282"/>
                  </a:lnTo>
                  <a:lnTo>
                    <a:pt x="4213538" y="137150"/>
                  </a:lnTo>
                  <a:lnTo>
                    <a:pt x="4238869" y="174657"/>
                  </a:lnTo>
                  <a:lnTo>
                    <a:pt x="4259302" y="215384"/>
                  </a:lnTo>
                  <a:lnTo>
                    <a:pt x="4274416" y="258909"/>
                  </a:lnTo>
                  <a:lnTo>
                    <a:pt x="4283793" y="304814"/>
                  </a:lnTo>
                  <a:lnTo>
                    <a:pt x="4287012" y="352678"/>
                  </a:lnTo>
                  <a:lnTo>
                    <a:pt x="4287012" y="3173856"/>
                  </a:lnTo>
                  <a:lnTo>
                    <a:pt x="4283793" y="3221721"/>
                  </a:lnTo>
                  <a:lnTo>
                    <a:pt x="4274416" y="3267626"/>
                  </a:lnTo>
                  <a:lnTo>
                    <a:pt x="4259302" y="3311151"/>
                  </a:lnTo>
                  <a:lnTo>
                    <a:pt x="4238869" y="3351878"/>
                  </a:lnTo>
                  <a:lnTo>
                    <a:pt x="4213538" y="3389385"/>
                  </a:lnTo>
                  <a:lnTo>
                    <a:pt x="4183729" y="3423253"/>
                  </a:lnTo>
                  <a:lnTo>
                    <a:pt x="4149861" y="3453062"/>
                  </a:lnTo>
                  <a:lnTo>
                    <a:pt x="4112354" y="3478393"/>
                  </a:lnTo>
                  <a:lnTo>
                    <a:pt x="4071627" y="3498826"/>
                  </a:lnTo>
                  <a:lnTo>
                    <a:pt x="4028102" y="3513940"/>
                  </a:lnTo>
                  <a:lnTo>
                    <a:pt x="3982197" y="3523317"/>
                  </a:lnTo>
                  <a:lnTo>
                    <a:pt x="3934333" y="3526535"/>
                  </a:lnTo>
                  <a:lnTo>
                    <a:pt x="352679" y="3526535"/>
                  </a:lnTo>
                  <a:lnTo>
                    <a:pt x="304814" y="3523317"/>
                  </a:lnTo>
                  <a:lnTo>
                    <a:pt x="258909" y="3513940"/>
                  </a:lnTo>
                  <a:lnTo>
                    <a:pt x="215384" y="3498826"/>
                  </a:lnTo>
                  <a:lnTo>
                    <a:pt x="174657" y="3478393"/>
                  </a:lnTo>
                  <a:lnTo>
                    <a:pt x="137150" y="3453062"/>
                  </a:lnTo>
                  <a:lnTo>
                    <a:pt x="103282" y="3423253"/>
                  </a:lnTo>
                  <a:lnTo>
                    <a:pt x="73473" y="3389385"/>
                  </a:lnTo>
                  <a:lnTo>
                    <a:pt x="48142" y="3351878"/>
                  </a:lnTo>
                  <a:lnTo>
                    <a:pt x="27709" y="3311151"/>
                  </a:lnTo>
                  <a:lnTo>
                    <a:pt x="12595" y="3267626"/>
                  </a:lnTo>
                  <a:lnTo>
                    <a:pt x="3218" y="3221721"/>
                  </a:lnTo>
                  <a:lnTo>
                    <a:pt x="0" y="3173856"/>
                  </a:lnTo>
                  <a:lnTo>
                    <a:pt x="0" y="352678"/>
                  </a:lnTo>
                  <a:close/>
                </a:path>
              </a:pathLst>
            </a:custGeom>
            <a:solidFill>
              <a:srgbClr val="F4A06D"/>
            </a:solidFill>
            <a:ln cap="flat" cmpd="sng" w="152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86" name="Google Shape;186;p5"/>
          <p:cNvSpPr txBox="1"/>
          <p:nvPr/>
        </p:nvSpPr>
        <p:spPr>
          <a:xfrm>
            <a:off x="5656579" y="2310511"/>
            <a:ext cx="37422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150">
            <a:spAutoFit/>
          </a:bodyPr>
          <a:lstStyle/>
          <a:p>
            <a:pPr indent="0" lvl="0" marL="12700" marR="5080" rtl="0" algn="ctr">
              <a:lnSpc>
                <a:spcPct val="86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 u="sng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</a:t>
            </a:r>
            <a:r>
              <a:rPr lang="en-US" sz="38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: </a:t>
            </a:r>
            <a:r>
              <a:rPr lang="en-US" sz="2400" u="none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Analyze the business impact of these fraudulent transactions and recommend the optimal ways that the bank can adopt to mitigate the fraud risks</a:t>
            </a:r>
            <a:endParaRPr sz="24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7" name="Google Shape;187;p5"/>
          <p:cNvSpPr txBox="1"/>
          <p:nvPr>
            <p:ph type="title"/>
          </p:nvPr>
        </p:nvSpPr>
        <p:spPr>
          <a:xfrm>
            <a:off x="646100" y="107300"/>
            <a:ext cx="9404700" cy="11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45450">
            <a:spAutoFit/>
          </a:bodyPr>
          <a:lstStyle/>
          <a:p>
            <a:pPr indent="0" lvl="0" marL="76898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4FFF5"/>
              </a:buClr>
              <a:buSzPts val="4000"/>
              <a:buFont typeface="Times New Roman"/>
              <a:buNone/>
            </a:pPr>
            <a:r>
              <a:rPr b="0" lang="en-US" sz="4000" u="sng">
                <a:solidFill>
                  <a:srgbClr val="44FFF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GOALS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6"/>
          <p:cNvGrpSpPr/>
          <p:nvPr/>
        </p:nvGrpSpPr>
        <p:grpSpPr>
          <a:xfrm>
            <a:off x="0" y="0"/>
            <a:ext cx="12192000" cy="2185670"/>
            <a:chOff x="0" y="0"/>
            <a:chExt cx="12192000" cy="2185670"/>
          </a:xfrm>
        </p:grpSpPr>
        <p:pic>
          <p:nvPicPr>
            <p:cNvPr id="193" name="Google Shape;193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192000" cy="21854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" name="Google Shape;194;p6"/>
            <p:cNvSpPr/>
            <p:nvPr/>
          </p:nvSpPr>
          <p:spPr>
            <a:xfrm>
              <a:off x="0" y="0"/>
              <a:ext cx="12192000" cy="2185670"/>
            </a:xfrm>
            <a:custGeom>
              <a:rect b="b" l="l" r="r" t="t"/>
              <a:pathLst>
                <a:path extrusionOk="0" h="2185670" w="12192000">
                  <a:moveTo>
                    <a:pt x="12192000" y="0"/>
                  </a:moveTo>
                  <a:lnTo>
                    <a:pt x="0" y="0"/>
                  </a:lnTo>
                  <a:lnTo>
                    <a:pt x="0" y="1887092"/>
                  </a:lnTo>
                  <a:lnTo>
                    <a:pt x="1996058" y="1887092"/>
                  </a:lnTo>
                  <a:lnTo>
                    <a:pt x="2377059" y="2172716"/>
                  </a:lnTo>
                  <a:lnTo>
                    <a:pt x="2385441" y="2175891"/>
                  </a:lnTo>
                  <a:lnTo>
                    <a:pt x="2398141" y="2180716"/>
                  </a:lnTo>
                  <a:lnTo>
                    <a:pt x="2410841" y="2185416"/>
                  </a:lnTo>
                  <a:lnTo>
                    <a:pt x="2421509" y="2185416"/>
                  </a:lnTo>
                  <a:lnTo>
                    <a:pt x="2434209" y="2185416"/>
                  </a:lnTo>
                  <a:lnTo>
                    <a:pt x="2444750" y="2180716"/>
                  </a:lnTo>
                  <a:lnTo>
                    <a:pt x="2457450" y="2175891"/>
                  </a:lnTo>
                  <a:lnTo>
                    <a:pt x="2465959" y="2172716"/>
                  </a:lnTo>
                  <a:lnTo>
                    <a:pt x="2846959" y="1887092"/>
                  </a:lnTo>
                  <a:lnTo>
                    <a:pt x="12192000" y="1887092"/>
                  </a:lnTo>
                  <a:lnTo>
                    <a:pt x="1219200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C5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195" name="Google Shape;195;p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150363" y="289559"/>
              <a:ext cx="7891272" cy="15468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6" name="Google Shape;196;p6"/>
          <p:cNvSpPr txBox="1"/>
          <p:nvPr>
            <p:ph type="title"/>
          </p:nvPr>
        </p:nvSpPr>
        <p:spPr>
          <a:xfrm>
            <a:off x="2602483" y="513715"/>
            <a:ext cx="6986905" cy="848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400"/>
              <a:buFont typeface="Century Gothic"/>
              <a:buNone/>
            </a:pPr>
            <a:r>
              <a:rPr lang="en-US" sz="5400"/>
              <a:t>OVERVIEW OF DATA</a:t>
            </a:r>
            <a:endParaRPr sz="5400"/>
          </a:p>
        </p:txBody>
      </p:sp>
      <p:pic>
        <p:nvPicPr>
          <p:cNvPr id="197" name="Google Shape;197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9891" y="2944367"/>
            <a:ext cx="5396484" cy="2295143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6"/>
          <p:cNvSpPr txBox="1"/>
          <p:nvPr/>
        </p:nvSpPr>
        <p:spPr>
          <a:xfrm>
            <a:off x="897737" y="3082289"/>
            <a:ext cx="4821000" cy="26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-450215" lvl="0" marL="46926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5BA"/>
              </a:buClr>
              <a:buSzPts val="2700"/>
              <a:buAutoNum type="arabicPeriod"/>
            </a:pPr>
            <a:r>
              <a:rPr lang="en-US" sz="2700">
                <a:solidFill>
                  <a:srgbClr val="FFFFFF"/>
                </a:solidFill>
              </a:rPr>
              <a:t>Fraud_data = 9651 transaction</a:t>
            </a:r>
            <a:endParaRPr sz="2700">
              <a:solidFill>
                <a:schemeClr val="lt1"/>
              </a:solidFill>
            </a:endParaRPr>
          </a:p>
          <a:p>
            <a:pPr indent="0" lvl="0" marL="469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</a:rPr>
              <a:t>(0.521%)</a:t>
            </a:r>
            <a:endParaRPr sz="2700">
              <a:solidFill>
                <a:schemeClr val="lt1"/>
              </a:solidFill>
            </a:endParaRPr>
          </a:p>
          <a:p>
            <a:pPr indent="-451483" lvl="0" marL="469900" marR="122554" rtl="0" algn="l">
              <a:lnSpc>
                <a:spcPct val="100000"/>
              </a:lnSpc>
              <a:spcBef>
                <a:spcPts val="1275"/>
              </a:spcBef>
              <a:spcAft>
                <a:spcPts val="0"/>
              </a:spcAft>
              <a:buClr>
                <a:srgbClr val="00C5BA"/>
              </a:buClr>
              <a:buSzPts val="2700"/>
              <a:buAutoNum type="arabicPeriod" startAt="2"/>
            </a:pPr>
            <a:r>
              <a:rPr lang="en-US" sz="2700">
                <a:solidFill>
                  <a:srgbClr val="FFFFFF"/>
                </a:solidFill>
              </a:rPr>
              <a:t>2. Non-Fraud_data= 1842743 transactions(99.48% )</a:t>
            </a:r>
            <a:endParaRPr sz="2700">
              <a:solidFill>
                <a:schemeClr val="lt1"/>
              </a:solidFill>
            </a:endParaRPr>
          </a:p>
        </p:txBody>
      </p:sp>
      <p:grpSp>
        <p:nvGrpSpPr>
          <p:cNvPr id="199" name="Google Shape;199;p6"/>
          <p:cNvGrpSpPr/>
          <p:nvPr/>
        </p:nvGrpSpPr>
        <p:grpSpPr>
          <a:xfrm>
            <a:off x="6111240" y="2540507"/>
            <a:ext cx="5992368" cy="3371088"/>
            <a:chOff x="6111240" y="2540507"/>
            <a:chExt cx="5992368" cy="3371088"/>
          </a:xfrm>
        </p:grpSpPr>
        <p:pic>
          <p:nvPicPr>
            <p:cNvPr id="200" name="Google Shape;200;p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11240" y="2540507"/>
              <a:ext cx="5992368" cy="33710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" name="Google Shape;201;p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64580" y="2593847"/>
              <a:ext cx="5885688" cy="326440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p7"/>
          <p:cNvGrpSpPr/>
          <p:nvPr/>
        </p:nvGrpSpPr>
        <p:grpSpPr>
          <a:xfrm>
            <a:off x="0" y="0"/>
            <a:ext cx="12192000" cy="2272283"/>
            <a:chOff x="0" y="0"/>
            <a:chExt cx="12192000" cy="2272283"/>
          </a:xfrm>
        </p:grpSpPr>
        <p:pic>
          <p:nvPicPr>
            <p:cNvPr id="207" name="Google Shape;207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192000" cy="21854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7"/>
            <p:cNvSpPr/>
            <p:nvPr/>
          </p:nvSpPr>
          <p:spPr>
            <a:xfrm>
              <a:off x="0" y="0"/>
              <a:ext cx="12192000" cy="2185670"/>
            </a:xfrm>
            <a:custGeom>
              <a:rect b="b" l="l" r="r" t="t"/>
              <a:pathLst>
                <a:path extrusionOk="0" h="2185670" w="12192000">
                  <a:moveTo>
                    <a:pt x="12192000" y="0"/>
                  </a:moveTo>
                  <a:lnTo>
                    <a:pt x="0" y="0"/>
                  </a:lnTo>
                  <a:lnTo>
                    <a:pt x="0" y="1887092"/>
                  </a:lnTo>
                  <a:lnTo>
                    <a:pt x="1996058" y="1887092"/>
                  </a:lnTo>
                  <a:lnTo>
                    <a:pt x="2377059" y="2172716"/>
                  </a:lnTo>
                  <a:lnTo>
                    <a:pt x="2385441" y="2175891"/>
                  </a:lnTo>
                  <a:lnTo>
                    <a:pt x="2398141" y="2180716"/>
                  </a:lnTo>
                  <a:lnTo>
                    <a:pt x="2410841" y="2185416"/>
                  </a:lnTo>
                  <a:lnTo>
                    <a:pt x="2421509" y="2185416"/>
                  </a:lnTo>
                  <a:lnTo>
                    <a:pt x="2434209" y="2185416"/>
                  </a:lnTo>
                  <a:lnTo>
                    <a:pt x="2444750" y="2180716"/>
                  </a:lnTo>
                  <a:lnTo>
                    <a:pt x="2457450" y="2175891"/>
                  </a:lnTo>
                  <a:lnTo>
                    <a:pt x="2465959" y="2172716"/>
                  </a:lnTo>
                  <a:lnTo>
                    <a:pt x="2846959" y="1887092"/>
                  </a:lnTo>
                  <a:lnTo>
                    <a:pt x="12192000" y="1887092"/>
                  </a:lnTo>
                  <a:lnTo>
                    <a:pt x="1219200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C5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209" name="Google Shape;209;p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11352" y="656844"/>
              <a:ext cx="10494264" cy="161543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p7"/>
          <p:cNvSpPr txBox="1"/>
          <p:nvPr>
            <p:ph type="title"/>
          </p:nvPr>
        </p:nvSpPr>
        <p:spPr>
          <a:xfrm>
            <a:off x="1226311" y="819658"/>
            <a:ext cx="9749790" cy="11226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1236345" lvl="0" marL="124841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en-US" sz="3600"/>
              <a:t>Visual representation of frequency of transactions and fraud_transactions monthly wise</a:t>
            </a:r>
            <a:endParaRPr sz="3600"/>
          </a:p>
        </p:txBody>
      </p:sp>
      <p:pic>
        <p:nvPicPr>
          <p:cNvPr id="211" name="Google Shape;211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6747" y="2179320"/>
            <a:ext cx="4069079" cy="64007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7"/>
          <p:cNvSpPr txBox="1"/>
          <p:nvPr/>
        </p:nvSpPr>
        <p:spPr>
          <a:xfrm>
            <a:off x="6940677" y="2287016"/>
            <a:ext cx="3682365" cy="3308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 of transactions done month wise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3" name="Google Shape;213;p7"/>
          <p:cNvGrpSpPr/>
          <p:nvPr/>
        </p:nvGrpSpPr>
        <p:grpSpPr>
          <a:xfrm>
            <a:off x="662940" y="2298192"/>
            <a:ext cx="11305031" cy="3657600"/>
            <a:chOff x="662940" y="2298192"/>
            <a:chExt cx="11305031" cy="3657600"/>
          </a:xfrm>
        </p:grpSpPr>
        <p:pic>
          <p:nvPicPr>
            <p:cNvPr id="214" name="Google Shape;214;p7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143243" y="2702052"/>
              <a:ext cx="5824728" cy="3253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196584" y="2755392"/>
              <a:ext cx="5718048" cy="31470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" name="Google Shape;216;p7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662940" y="2298192"/>
              <a:ext cx="4730496" cy="6400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" name="Google Shape;217;p7"/>
          <p:cNvSpPr txBox="1"/>
          <p:nvPr/>
        </p:nvSpPr>
        <p:spPr>
          <a:xfrm>
            <a:off x="855675" y="2406853"/>
            <a:ext cx="4343400" cy="33147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3325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No. of fraud transactions done month wise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18" name="Google Shape;218;p7"/>
          <p:cNvGrpSpPr/>
          <p:nvPr/>
        </p:nvGrpSpPr>
        <p:grpSpPr>
          <a:xfrm>
            <a:off x="246888" y="2702051"/>
            <a:ext cx="5711952" cy="3253740"/>
            <a:chOff x="246888" y="2702051"/>
            <a:chExt cx="5711952" cy="3253740"/>
          </a:xfrm>
        </p:grpSpPr>
        <p:pic>
          <p:nvPicPr>
            <p:cNvPr id="219" name="Google Shape;219;p7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246888" y="2702051"/>
              <a:ext cx="5711952" cy="32537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7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00228" y="2755391"/>
              <a:ext cx="5605272" cy="314706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7"/>
          <p:cNvSpPr txBox="1"/>
          <p:nvPr/>
        </p:nvSpPr>
        <p:spPr>
          <a:xfrm>
            <a:off x="568858" y="6139992"/>
            <a:ext cx="10577830" cy="299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Fraud transactions increased on new year eve and specifically on dec month , later on may, august , october months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Google Shape;226;p8"/>
          <p:cNvGrpSpPr/>
          <p:nvPr/>
        </p:nvGrpSpPr>
        <p:grpSpPr>
          <a:xfrm>
            <a:off x="0" y="0"/>
            <a:ext cx="12192000" cy="2185670"/>
            <a:chOff x="0" y="0"/>
            <a:chExt cx="12192000" cy="2185670"/>
          </a:xfrm>
        </p:grpSpPr>
        <p:pic>
          <p:nvPicPr>
            <p:cNvPr id="227" name="Google Shape;227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2192000" cy="21854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8"/>
            <p:cNvSpPr/>
            <p:nvPr/>
          </p:nvSpPr>
          <p:spPr>
            <a:xfrm>
              <a:off x="0" y="0"/>
              <a:ext cx="12192000" cy="2185670"/>
            </a:xfrm>
            <a:custGeom>
              <a:rect b="b" l="l" r="r" t="t"/>
              <a:pathLst>
                <a:path extrusionOk="0" h="2185670" w="12192000">
                  <a:moveTo>
                    <a:pt x="12192000" y="0"/>
                  </a:moveTo>
                  <a:lnTo>
                    <a:pt x="0" y="0"/>
                  </a:lnTo>
                  <a:lnTo>
                    <a:pt x="0" y="1887092"/>
                  </a:lnTo>
                  <a:lnTo>
                    <a:pt x="1996058" y="1887092"/>
                  </a:lnTo>
                  <a:lnTo>
                    <a:pt x="2377059" y="2172716"/>
                  </a:lnTo>
                  <a:lnTo>
                    <a:pt x="2385441" y="2175891"/>
                  </a:lnTo>
                  <a:lnTo>
                    <a:pt x="2398141" y="2180716"/>
                  </a:lnTo>
                  <a:lnTo>
                    <a:pt x="2410841" y="2185416"/>
                  </a:lnTo>
                  <a:lnTo>
                    <a:pt x="2421509" y="2185416"/>
                  </a:lnTo>
                  <a:lnTo>
                    <a:pt x="2434209" y="2185416"/>
                  </a:lnTo>
                  <a:lnTo>
                    <a:pt x="2444750" y="2180716"/>
                  </a:lnTo>
                  <a:lnTo>
                    <a:pt x="2457450" y="2175891"/>
                  </a:lnTo>
                  <a:lnTo>
                    <a:pt x="2465959" y="2172716"/>
                  </a:lnTo>
                  <a:lnTo>
                    <a:pt x="2846959" y="1887092"/>
                  </a:lnTo>
                  <a:lnTo>
                    <a:pt x="12192000" y="1887092"/>
                  </a:lnTo>
                  <a:lnTo>
                    <a:pt x="12192000" y="0"/>
                  </a:lnTo>
                  <a:close/>
                </a:path>
              </a:pathLst>
            </a:custGeom>
            <a:noFill/>
            <a:ln cap="flat" cmpd="sng" w="9525">
              <a:solidFill>
                <a:srgbClr val="00C5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pic>
          <p:nvPicPr>
            <p:cNvPr id="229" name="Google Shape;229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3323843" y="252984"/>
              <a:ext cx="5166359" cy="18668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0" name="Google Shape;230;p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523950">
            <a:spAutoFit/>
          </a:bodyPr>
          <a:lstStyle/>
          <a:p>
            <a:pPr indent="0" lvl="0" marL="3699509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600"/>
              <a:buFont typeface="Century Gothic"/>
              <a:buNone/>
            </a:pPr>
            <a:r>
              <a:rPr lang="en-US" sz="6600"/>
              <a:t>INSIGHTS</a:t>
            </a:r>
            <a:endParaRPr sz="6600"/>
          </a:p>
        </p:txBody>
      </p:sp>
      <p:pic>
        <p:nvPicPr>
          <p:cNvPr id="231" name="Google Shape;231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468" y="3089148"/>
            <a:ext cx="10544556" cy="1994915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8"/>
          <p:cNvSpPr txBox="1"/>
          <p:nvPr/>
        </p:nvSpPr>
        <p:spPr>
          <a:xfrm>
            <a:off x="897737" y="3211829"/>
            <a:ext cx="10040700" cy="15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-342900" lvl="0" marL="355600" marR="1968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C5BA"/>
                </a:solidFill>
              </a:rPr>
              <a:t>🞅 </a:t>
            </a:r>
            <a:r>
              <a:rPr lang="en-US" sz="2300">
                <a:solidFill>
                  <a:srgbClr val="FFFFFF"/>
                </a:solidFill>
              </a:rPr>
              <a:t>Visual Analysis for better understanding based on fraud data(1) and non fraud data(0)</a:t>
            </a:r>
            <a:endParaRPr sz="2300">
              <a:solidFill>
                <a:schemeClr val="lt1"/>
              </a:solidFill>
            </a:endParaRPr>
          </a:p>
          <a:p>
            <a:pPr indent="-342900" lvl="0" marL="355600" marR="5080" rtl="0" algn="l">
              <a:lnSpc>
                <a:spcPct val="100400"/>
              </a:lnSpc>
              <a:spcBef>
                <a:spcPts val="1165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00C5BA"/>
                </a:solidFill>
              </a:rPr>
              <a:t>🞅 </a:t>
            </a:r>
            <a:r>
              <a:rPr lang="en-US" sz="2300">
                <a:solidFill>
                  <a:srgbClr val="FFFFFF"/>
                </a:solidFill>
              </a:rPr>
              <a:t>Plots will make you understand Frauds happening on the credit cards which are issued to the customers of the bank.</a:t>
            </a:r>
            <a:endParaRPr sz="23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p9"/>
          <p:cNvGrpSpPr/>
          <p:nvPr/>
        </p:nvGrpSpPr>
        <p:grpSpPr>
          <a:xfrm>
            <a:off x="112776" y="0"/>
            <a:ext cx="11448288" cy="894588"/>
            <a:chOff x="112776" y="0"/>
            <a:chExt cx="11448288" cy="894588"/>
          </a:xfrm>
        </p:grpSpPr>
        <p:pic>
          <p:nvPicPr>
            <p:cNvPr id="238" name="Google Shape;238;p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2776" y="135636"/>
              <a:ext cx="11448288" cy="563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31520" y="0"/>
              <a:ext cx="10210800" cy="8945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0" name="Google Shape;240;p9"/>
            <p:cNvSpPr/>
            <p:nvPr/>
          </p:nvSpPr>
          <p:spPr>
            <a:xfrm>
              <a:off x="170688" y="193547"/>
              <a:ext cx="11332845" cy="448309"/>
            </a:xfrm>
            <a:custGeom>
              <a:rect b="b" l="l" r="r" t="t"/>
              <a:pathLst>
                <a:path extrusionOk="0" h="448309" w="11332845">
                  <a:moveTo>
                    <a:pt x="0" y="448055"/>
                  </a:moveTo>
                  <a:lnTo>
                    <a:pt x="11332464" y="448055"/>
                  </a:lnTo>
                  <a:lnTo>
                    <a:pt x="11332464" y="0"/>
                  </a:lnTo>
                  <a:lnTo>
                    <a:pt x="0" y="0"/>
                  </a:lnTo>
                  <a:lnTo>
                    <a:pt x="0" y="448055"/>
                  </a:lnTo>
                  <a:close/>
                </a:path>
              </a:pathLst>
            </a:custGeom>
            <a:noFill/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41" name="Google Shape;241;p9"/>
          <p:cNvSpPr txBox="1"/>
          <p:nvPr>
            <p:ph type="title"/>
          </p:nvPr>
        </p:nvSpPr>
        <p:spPr>
          <a:xfrm>
            <a:off x="646111" y="452718"/>
            <a:ext cx="94047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90750">
            <a:spAutoFit/>
          </a:bodyPr>
          <a:lstStyle/>
          <a:p>
            <a:pPr indent="0" lvl="0" marL="84645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Times New Roman"/>
              <a:buNone/>
            </a:pPr>
            <a:r>
              <a:rPr b="0" lang="en-US" sz="32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1.Analysis based on Fraud transactions in different Months</a:t>
            </a:r>
            <a:endParaRPr sz="32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" name="Google Shape;242;p9"/>
          <p:cNvSpPr txBox="1"/>
          <p:nvPr/>
        </p:nvSpPr>
        <p:spPr>
          <a:xfrm>
            <a:off x="249732" y="5067680"/>
            <a:ext cx="6064250" cy="5740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2700" marR="508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Count of frauds transactions are more in 3rd and 5th month where count of normal transaction is less.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43" name="Google Shape;243;p9"/>
          <p:cNvGrpSpPr/>
          <p:nvPr/>
        </p:nvGrpSpPr>
        <p:grpSpPr>
          <a:xfrm>
            <a:off x="356615" y="909827"/>
            <a:ext cx="11608308" cy="3992880"/>
            <a:chOff x="356615" y="909827"/>
            <a:chExt cx="11608308" cy="3992880"/>
          </a:xfrm>
        </p:grpSpPr>
        <p:pic>
          <p:nvPicPr>
            <p:cNvPr id="244" name="Google Shape;244;p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56615" y="909827"/>
              <a:ext cx="5739384" cy="399288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5" name="Google Shape;245;p9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6274307" y="909828"/>
              <a:ext cx="5690616" cy="39928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6" name="Google Shape;246;p9"/>
          <p:cNvSpPr txBox="1"/>
          <p:nvPr/>
        </p:nvSpPr>
        <p:spPr>
          <a:xfrm>
            <a:off x="6703568" y="4988433"/>
            <a:ext cx="5015865" cy="6051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47625">
            <a:spAutoFit/>
          </a:bodyPr>
          <a:lstStyle/>
          <a:p>
            <a:pPr indent="0" lvl="0" marL="12700" marR="5080" rtl="0" algn="l">
              <a:lnSpc>
                <a:spcPct val="108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Nearly same amount spend for fraud transactions done through out the Month.</a:t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2024-02-13T15:09:06Z</dcterms:created>
  <dc:creator>nidhi sharma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2021-01-11T00:00:00Z</vt:filetime>
  </property>
  <property fmtid="{D5CDD505-2E9C-101B-9397-08002B2CF9AE}" pid="3" name="Creator">
    <vt:lpwstr>Microsoft® PowerPoint® 2013</vt:lpwstr>
  </property>
  <property fmtid="{D5CDD505-2E9C-101B-9397-08002B2CF9AE}" pid="4" name="LastSaved">
    <vt:filetime>2024-02-13T00:00:00Z</vt:filetime>
  </property>
  <property fmtid="{D5CDD505-2E9C-101B-9397-08002B2CF9AE}" pid="5" name="Producer">
    <vt:lpwstr>3-Heights(TM) PDF Security Shell 4.8.25.2 (http://www.pdf-tools.com)</vt:lpwstr>
  </property>
</Properties>
</file>